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5" r:id="rId4"/>
  </p:sldMasterIdLst>
  <p:notesMasterIdLst>
    <p:notesMasterId r:id="rId39"/>
  </p:notesMasterIdLst>
  <p:sldIdLst>
    <p:sldId id="256" r:id="rId5"/>
    <p:sldId id="257" r:id="rId6"/>
    <p:sldId id="2605" r:id="rId7"/>
    <p:sldId id="286" r:id="rId8"/>
    <p:sldId id="265" r:id="rId9"/>
    <p:sldId id="268" r:id="rId10"/>
    <p:sldId id="267" r:id="rId11"/>
    <p:sldId id="301" r:id="rId12"/>
    <p:sldId id="303" r:id="rId13"/>
    <p:sldId id="271" r:id="rId14"/>
    <p:sldId id="272" r:id="rId15"/>
    <p:sldId id="273" r:id="rId16"/>
    <p:sldId id="275" r:id="rId17"/>
    <p:sldId id="2606" r:id="rId18"/>
    <p:sldId id="2602" r:id="rId19"/>
    <p:sldId id="277" r:id="rId20"/>
    <p:sldId id="287" r:id="rId21"/>
    <p:sldId id="2604" r:id="rId22"/>
    <p:sldId id="2610" r:id="rId23"/>
    <p:sldId id="260" r:id="rId24"/>
    <p:sldId id="282" r:id="rId25"/>
    <p:sldId id="283" r:id="rId26"/>
    <p:sldId id="306" r:id="rId27"/>
    <p:sldId id="281" r:id="rId28"/>
    <p:sldId id="310" r:id="rId29"/>
    <p:sldId id="311" r:id="rId30"/>
    <p:sldId id="261" r:id="rId31"/>
    <p:sldId id="284" r:id="rId32"/>
    <p:sldId id="307" r:id="rId33"/>
    <p:sldId id="2598" r:id="rId34"/>
    <p:sldId id="2609" r:id="rId35"/>
    <p:sldId id="2599" r:id="rId36"/>
    <p:sldId id="2601" r:id="rId37"/>
    <p:sldId id="2608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A0B4A14-7F6D-4728-80C5-61C7FF281B6F}">
          <p14:sldIdLst>
            <p14:sldId id="256"/>
            <p14:sldId id="257"/>
            <p14:sldId id="2605"/>
            <p14:sldId id="286"/>
            <p14:sldId id="265"/>
            <p14:sldId id="268"/>
            <p14:sldId id="267"/>
            <p14:sldId id="301"/>
            <p14:sldId id="303"/>
            <p14:sldId id="271"/>
            <p14:sldId id="272"/>
            <p14:sldId id="273"/>
            <p14:sldId id="275"/>
            <p14:sldId id="2606"/>
            <p14:sldId id="2602"/>
            <p14:sldId id="277"/>
            <p14:sldId id="287"/>
            <p14:sldId id="2604"/>
            <p14:sldId id="2610"/>
            <p14:sldId id="260"/>
            <p14:sldId id="282"/>
            <p14:sldId id="283"/>
            <p14:sldId id="306"/>
            <p14:sldId id="281"/>
            <p14:sldId id="310"/>
            <p14:sldId id="311"/>
            <p14:sldId id="261"/>
            <p14:sldId id="284"/>
            <p14:sldId id="307"/>
            <p14:sldId id="2598"/>
            <p14:sldId id="2609"/>
            <p14:sldId id="2599"/>
            <p14:sldId id="2601"/>
            <p14:sldId id="260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2068C"/>
    <a:srgbClr val="FFFFFF"/>
    <a:srgbClr val="7FCC27"/>
    <a:srgbClr val="231F20"/>
    <a:srgbClr val="151628"/>
    <a:srgbClr val="5C2D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15DEB8-70F5-43C8-B18C-6F57D03F4442}" v="61" dt="2019-09-24T17:04:14.61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166" autoAdjust="0"/>
    <p:restoredTop sz="94660"/>
  </p:normalViewPr>
  <p:slideViewPr>
    <p:cSldViewPr snapToGrid="0">
      <p:cViewPr varScale="1">
        <p:scale>
          <a:sx n="92" d="100"/>
          <a:sy n="92" d="100"/>
        </p:scale>
        <p:origin x="33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438622-0837-4E9E-A16C-0B0206CE676E}" type="datetimeFigureOut">
              <a:rPr lang="en-US" smtClean="0"/>
              <a:t>9/24/2019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AE778D-2A57-4226-B72B-26EA3CA601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5523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5505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Bringing Big Data Analytics through Apache Spark to .NET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887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“</a:t>
            </a:r>
            <a:r>
              <a:rPr lang="en-US" sz="1200" dirty="0" err="1"/>
              <a:t>Spark.Net</a:t>
            </a:r>
            <a:r>
              <a:rPr lang="en-US" sz="1200" dirty="0"/>
              <a:t> team helped enhance the user experience which was a major issue for adoption in Satori”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Write cook/</a:t>
            </a:r>
            <a:r>
              <a:rPr lang="en-US" sz="1200" dirty="0" err="1"/>
              <a:t>featurize</a:t>
            </a:r>
            <a:r>
              <a:rPr lang="en-US" sz="1200" dirty="0"/>
              <a:t> data that in turn gets fed into our ML models.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5695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4936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C:\Users\brmurtau\batch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7173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3499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C:\Users\brmurtau\source\repos\modelbuilderspark</a:t>
            </a:r>
          </a:p>
          <a:p>
            <a:r>
              <a:rPr lang="en-US"/>
              <a:t>C:\Users\brmurtau\source\repos\modelbuilderspark\modelbuilderspark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9414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1829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source/repos/</a:t>
            </a:r>
            <a:r>
              <a:rPr lang="en-US" sz="12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modelbuilderstream</a:t>
            </a:r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</a:t>
            </a:r>
            <a:r>
              <a:rPr lang="en-US" sz="12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modelbuilderstream</a:t>
            </a:r>
            <a:endParaRPr lang="en-US" sz="12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/>
              <a:t>C:\Users\brmurtau\source\repos\modelbuilderstream\modelbuilderstream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8060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4.svg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lki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EC29070-1FD3-47A5-811F-38481046D8D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25"/>
            <a:ext cx="12192000" cy="6381750"/>
          </a:xfrm>
          <a:prstGeom prst="rect">
            <a:avLst/>
          </a:prstGeom>
        </p:spPr>
      </p:pic>
      <p:pic>
        <p:nvPicPr>
          <p:cNvPr id="19" name="Picture 18" hidden="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203" y="6119147"/>
            <a:ext cx="1253377" cy="26878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E3E4BBD-D484-4B33-8113-1E7DD1741B22}"/>
              </a:ext>
            </a:extLst>
          </p:cNvPr>
          <p:cNvSpPr txBox="1"/>
          <p:nvPr userDrawn="1"/>
        </p:nvSpPr>
        <p:spPr>
          <a:xfrm>
            <a:off x="8229601" y="5855677"/>
            <a:ext cx="3217984" cy="627864"/>
          </a:xfrm>
          <a:prstGeom prst="rect">
            <a:avLst/>
          </a:prstGeom>
          <a:solidFill>
            <a:srgbClr val="E2068C"/>
          </a:solidFill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>
                <a:solidFill>
                  <a:schemeClr val="bg1"/>
                </a:solidFill>
              </a:rPr>
              <a:t>www.dotnetconf.net </a:t>
            </a:r>
          </a:p>
        </p:txBody>
      </p:sp>
    </p:spTree>
    <p:extLst>
      <p:ext uri="{BB962C8B-B14F-4D97-AF65-F5344CB8AC3E}">
        <p14:creationId xmlns:p14="http://schemas.microsoft.com/office/powerpoint/2010/main" val="6620934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Content Ti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78135" y="2082614"/>
            <a:ext cx="3927804" cy="3586208"/>
          </a:xfrm>
          <a:solidFill>
            <a:schemeClr val="accent2"/>
          </a:solidFill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04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097" indent="0">
              <a:buNone/>
              <a:defRPr>
                <a:solidFill>
                  <a:schemeClr val="bg1"/>
                </a:solidFill>
              </a:defRPr>
            </a:lvl4pPr>
            <a:lvl5pPr marL="671979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158259" y="2082614"/>
            <a:ext cx="3927804" cy="3586208"/>
          </a:xfrm>
          <a:solidFill>
            <a:schemeClr val="accent3"/>
          </a:solidFill>
          <a:ln>
            <a:noFill/>
          </a:ln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04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097" indent="0">
              <a:buNone/>
              <a:defRPr>
                <a:solidFill>
                  <a:schemeClr val="bg1"/>
                </a:solidFill>
              </a:defRPr>
            </a:lvl4pPr>
            <a:lvl5pPr marL="671979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8138382" y="2082614"/>
            <a:ext cx="3875483" cy="3586208"/>
          </a:xfrm>
          <a:solidFill>
            <a:schemeClr val="accent1"/>
          </a:solidFill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04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097" indent="0">
              <a:buNone/>
              <a:defRPr>
                <a:solidFill>
                  <a:schemeClr val="bg1"/>
                </a:solidFill>
              </a:defRPr>
            </a:lvl4pPr>
            <a:lvl5pPr marL="671979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7341295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Samp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94C3A-647A-4380-8F58-7DACBC37B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31ED1D-3304-42EE-8EF4-679A6BE4CBA5}"/>
              </a:ext>
            </a:extLst>
          </p:cNvPr>
          <p:cNvSpPr txBox="1"/>
          <p:nvPr userDrawn="1"/>
        </p:nvSpPr>
        <p:spPr>
          <a:xfrm>
            <a:off x="269240" y="1459523"/>
            <a:ext cx="11655840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Code Sample</a:t>
            </a:r>
          </a:p>
        </p:txBody>
      </p:sp>
    </p:spTree>
    <p:extLst>
      <p:ext uri="{BB962C8B-B14F-4D97-AF65-F5344CB8AC3E}">
        <p14:creationId xmlns:p14="http://schemas.microsoft.com/office/powerpoint/2010/main" val="4149648272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nnouncem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auto">
          <a:xfrm>
            <a:off x="1624135" y="0"/>
            <a:ext cx="8943730" cy="6858000"/>
          </a:xfrm>
          <a:prstGeom prst="rect">
            <a:avLst/>
          </a:prstGeom>
          <a:solidFill>
            <a:schemeClr val="accent1">
              <a:alpha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BB4BD62E-DE50-443B-986C-2AABE50DB8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607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Purp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263340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70410028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2F7BFE-DB45-40FC-8976-B7E77B1C69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D23C73-8DAA-4705-9AD2-440741D00B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FFF052-5FF2-42EB-A0E3-321ACAA723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829CE-F0C9-41E0-8848-830E4AEA5878}" type="datetimeFigureOut">
              <a:rPr lang="en-US" smtClean="0"/>
              <a:t>9/24/2019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285295-CFB6-48EE-A9B9-2CA107A350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A46556-4474-4BDC-8022-61D1EB877A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D28321-09C3-4A17-813D-8B38A10569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9934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279FFEB9-2BE6-4DB6-8DCA-DBA500633B6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9E39216E-F59B-4BC9-B7CE-10A9447E205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0414B93-1C7A-463B-94D3-C75120E48B38}"/>
              </a:ext>
            </a:extLst>
          </p:cNvPr>
          <p:cNvSpPr/>
          <p:nvPr userDrawn="1"/>
        </p:nvSpPr>
        <p:spPr bwMode="auto">
          <a:xfrm>
            <a:off x="11430" y="1758462"/>
            <a:ext cx="12192000" cy="3446584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6" name="Picture 15" hidden="1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3" y="6119147"/>
            <a:ext cx="1253377" cy="268786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0EDE7E98-2515-4CF5-A7F5-85F9915B5AC4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949183" y="3714094"/>
            <a:ext cx="2168764" cy="2317429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543146" y="1925787"/>
            <a:ext cx="11062699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43146" y="3821145"/>
            <a:ext cx="9860611" cy="116586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8539960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926600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370976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083632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5E0A57BE-82BA-4DCD-B0B6-AC816A5C5DB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176"/>
          <a:stretch/>
        </p:blipFill>
        <p:spPr>
          <a:xfrm>
            <a:off x="0" y="798242"/>
            <a:ext cx="5872872" cy="5096933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90EF4A5C-345F-488C-AC5E-0AF3B8376036}"/>
              </a:ext>
            </a:extLst>
          </p:cNvPr>
          <p:cNvGrpSpPr/>
          <p:nvPr userDrawn="1"/>
        </p:nvGrpSpPr>
        <p:grpSpPr>
          <a:xfrm>
            <a:off x="3019127" y="448578"/>
            <a:ext cx="9646191" cy="6621296"/>
            <a:chOff x="3019127" y="448578"/>
            <a:chExt cx="9646191" cy="662129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C8E3C5F-48E2-412C-A5AF-F85384D5EE5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19127" y="448578"/>
              <a:ext cx="9172873" cy="6621296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A9EAD12-9B65-48D0-91A3-85F3DD932746}"/>
                </a:ext>
              </a:extLst>
            </p:cNvPr>
            <p:cNvSpPr txBox="1"/>
            <p:nvPr userDrawn="1"/>
          </p:nvSpPr>
          <p:spPr>
            <a:xfrm>
              <a:off x="10792557" y="3506769"/>
              <a:ext cx="1872761" cy="7940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3600">
                  <a:solidFill>
                    <a:schemeClr val="tx2">
                      <a:alpha val="49000"/>
                    </a:schemeClr>
                  </a:solidFill>
                </a:rPr>
                <a:t>.NET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99952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85498" y="2881341"/>
            <a:ext cx="10010687" cy="101566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6000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880949" y="1070515"/>
            <a:ext cx="10415239" cy="4638908"/>
          </a:xfrm>
          <a:prstGeom prst="rect">
            <a:avLst/>
          </a:prstGeom>
          <a:noFill/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7550BA1-B17C-488A-B13B-EAE642576B33}"/>
              </a:ext>
            </a:extLst>
          </p:cNvPr>
          <p:cNvGrpSpPr/>
          <p:nvPr userDrawn="1"/>
        </p:nvGrpSpPr>
        <p:grpSpPr>
          <a:xfrm>
            <a:off x="2112911" y="118352"/>
            <a:ext cx="9646191" cy="6621296"/>
            <a:chOff x="3019127" y="448578"/>
            <a:chExt cx="9646191" cy="662129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6C5F131-CDD3-4833-8C45-E235D5E9F73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19127" y="448578"/>
              <a:ext cx="9172873" cy="6621296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DBC19F9-263B-4FF9-BEAE-41F5BF5689F3}"/>
                </a:ext>
              </a:extLst>
            </p:cNvPr>
            <p:cNvSpPr txBox="1"/>
            <p:nvPr userDrawn="1"/>
          </p:nvSpPr>
          <p:spPr>
            <a:xfrm>
              <a:off x="10792557" y="3506769"/>
              <a:ext cx="1872761" cy="7940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3600">
                  <a:solidFill>
                    <a:schemeClr val="tx2">
                      <a:alpha val="49000"/>
                    </a:schemeClr>
                  </a:solidFill>
                </a:rPr>
                <a:t>.NET</a:t>
              </a:r>
            </a:p>
          </p:txBody>
        </p:sp>
      </p:grpSp>
      <p:pic>
        <p:nvPicPr>
          <p:cNvPr id="3" name="Graphic 2">
            <a:extLst>
              <a:ext uri="{FF2B5EF4-FFF2-40B4-BE49-F238E27FC236}">
                <a16:creationId xmlns:a16="http://schemas.microsoft.com/office/drawing/2014/main" id="{01202919-2AB2-4208-B4CC-1AAF68D6BF3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4530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Pla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344B1990-E922-475D-BDA2-9E23A047A14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568047" y="2084172"/>
            <a:ext cx="11354714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8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Section title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4FDA669-E474-4468-AC09-ED6F4A19D7A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09404" y="448578"/>
            <a:ext cx="9172873" cy="662129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4B34822-29D0-402A-B058-E76EB9B985CC}"/>
              </a:ext>
            </a:extLst>
          </p:cNvPr>
          <p:cNvSpPr txBox="1"/>
          <p:nvPr userDrawn="1"/>
        </p:nvSpPr>
        <p:spPr>
          <a:xfrm>
            <a:off x="10792557" y="3506769"/>
            <a:ext cx="1872761" cy="7940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>
                <a:ln>
                  <a:noFill/>
                </a:ln>
                <a:solidFill>
                  <a:srgbClr val="F2F2F2">
                    <a:alpha val="49000"/>
                  </a:srgbClr>
                </a:solidFill>
                <a:effectLst/>
                <a:uLnTx/>
                <a:uFillTx/>
              </a:rPr>
              <a:t>.NET</a:t>
            </a:r>
          </a:p>
        </p:txBody>
      </p:sp>
    </p:spTree>
    <p:extLst>
      <p:ext uri="{BB962C8B-B14F-4D97-AF65-F5344CB8AC3E}">
        <p14:creationId xmlns:p14="http://schemas.microsoft.com/office/powerpoint/2010/main" val="9573217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67152195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2370906" y="-217"/>
            <a:ext cx="935477" cy="5654619"/>
            <a:chOff x="12618967" y="-221"/>
            <a:chExt cx="954235" cy="5767187"/>
          </a:xfrm>
        </p:grpSpPr>
        <p:grpSp>
          <p:nvGrpSpPr>
            <p:cNvPr id="18" name="Group 17"/>
            <p:cNvGrpSpPr/>
            <p:nvPr userDrawn="1"/>
          </p:nvGrpSpPr>
          <p:grpSpPr>
            <a:xfrm>
              <a:off x="12618967" y="-221"/>
              <a:ext cx="954235" cy="5767187"/>
              <a:chOff x="12618967" y="-221"/>
              <a:chExt cx="954235" cy="5767187"/>
            </a:xfrm>
          </p:grpSpPr>
          <p:grpSp>
            <p:nvGrpSpPr>
              <p:cNvPr id="26" name="Group 25"/>
              <p:cNvGrpSpPr/>
              <p:nvPr userDrawn="1"/>
            </p:nvGrpSpPr>
            <p:grpSpPr>
              <a:xfrm rot="5400000">
                <a:off x="11582059" y="1045293"/>
                <a:ext cx="2703052" cy="629236"/>
                <a:chOff x="1586734" y="4543426"/>
                <a:chExt cx="2703052" cy="629236"/>
              </a:xfrm>
            </p:grpSpPr>
            <p:sp>
              <p:nvSpPr>
                <p:cNvPr id="45" name="Rectangle 44"/>
                <p:cNvSpPr/>
                <p:nvPr userDrawn="1"/>
              </p:nvSpPr>
              <p:spPr bwMode="auto">
                <a:xfrm>
                  <a:off x="1586734" y="4543427"/>
                  <a:ext cx="869930" cy="289766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Blue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G:120 B:215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7" name="Rectangle 36"/>
                <p:cNvSpPr/>
                <p:nvPr userDrawn="1"/>
              </p:nvSpPr>
              <p:spPr bwMode="auto">
                <a:xfrm>
                  <a:off x="3419856" y="4543428"/>
                  <a:ext cx="869930" cy="289766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Cyan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G:188 B:242</a:t>
                  </a:r>
                  <a:endParaRPr lang="en-US" sz="49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1" name="Rectangle 40"/>
                <p:cNvSpPr/>
                <p:nvPr userDrawn="1"/>
              </p:nvSpPr>
              <p:spPr bwMode="auto">
                <a:xfrm>
                  <a:off x="1586734" y="4882896"/>
                  <a:ext cx="869930" cy="289766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Light 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210 G:210 B:210</a:t>
                  </a:r>
                  <a:endParaRPr lang="en-US" sz="49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2" name="Rectangle 41"/>
                <p:cNvSpPr/>
                <p:nvPr userDrawn="1"/>
              </p:nvSpPr>
              <p:spPr bwMode="auto">
                <a:xfrm>
                  <a:off x="2505456" y="4543426"/>
                  <a:ext cx="869930" cy="289766"/>
                </a:xfrm>
                <a:prstGeom prst="rect">
                  <a:avLst/>
                </a:prstGeom>
                <a:solidFill>
                  <a:srgbClr val="5C2D9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Purple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R:92</a:t>
                  </a:r>
                  <a:r>
                    <a:rPr lang="en-US" sz="49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G:45 B:145</a:t>
                  </a:r>
                  <a:endParaRPr lang="en-US" sz="49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3" name="Rectangle 42"/>
                <p:cNvSpPr/>
                <p:nvPr userDrawn="1"/>
              </p:nvSpPr>
              <p:spPr bwMode="auto">
                <a:xfrm>
                  <a:off x="3413144" y="4882896"/>
                  <a:ext cx="869930" cy="28976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Dark 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80 G:80 B:80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4" name="Rectangle 43"/>
                <p:cNvSpPr/>
                <p:nvPr userDrawn="1"/>
              </p:nvSpPr>
              <p:spPr bwMode="auto">
                <a:xfrm>
                  <a:off x="2505456" y="4882895"/>
                  <a:ext cx="869930" cy="289766"/>
                </a:xfrm>
                <a:prstGeom prst="rect">
                  <a:avLst/>
                </a:prstGeom>
                <a:solidFill>
                  <a:srgbClr val="73737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115 G:115 B:115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27" name="Group 26"/>
              <p:cNvGrpSpPr/>
              <p:nvPr userDrawn="1"/>
            </p:nvGrpSpPr>
            <p:grpSpPr>
              <a:xfrm rot="5400000">
                <a:off x="10970856" y="3489620"/>
                <a:ext cx="3925458" cy="629233"/>
                <a:chOff x="3254158" y="4203959"/>
                <a:chExt cx="3925458" cy="629233"/>
              </a:xfrm>
            </p:grpSpPr>
            <p:sp>
              <p:nvSpPr>
                <p:cNvPr id="33" name="Rectangle 32"/>
                <p:cNvSpPr/>
                <p:nvPr userDrawn="1"/>
              </p:nvSpPr>
              <p:spPr bwMode="auto">
                <a:xfrm>
                  <a:off x="5395286" y="4543426"/>
                  <a:ext cx="869930" cy="289766"/>
                </a:xfrm>
                <a:prstGeom prst="rect">
                  <a:avLst/>
                </a:prstGeom>
                <a:solidFill>
                  <a:srgbClr val="FFB90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Yellow</a:t>
                  </a:r>
                </a:p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kern="120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R:255 G:185 B:0</a:t>
                  </a:r>
                </a:p>
              </p:txBody>
            </p:sp>
            <p:sp>
              <p:nvSpPr>
                <p:cNvPr id="34" name="Rectangle 33"/>
                <p:cNvSpPr/>
                <p:nvPr userDrawn="1"/>
              </p:nvSpPr>
              <p:spPr bwMode="auto">
                <a:xfrm>
                  <a:off x="6309686" y="4543426"/>
                  <a:ext cx="869930" cy="289766"/>
                </a:xfrm>
                <a:prstGeom prst="rect">
                  <a:avLst/>
                </a:prstGeom>
                <a:solidFill>
                  <a:srgbClr val="D83B0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Orange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216 G:59 B:1</a:t>
                  </a:r>
                </a:p>
              </p:txBody>
            </p:sp>
            <p:sp>
              <p:nvSpPr>
                <p:cNvPr id="35" name="Rectangle 34"/>
                <p:cNvSpPr/>
                <p:nvPr userDrawn="1"/>
              </p:nvSpPr>
              <p:spPr bwMode="auto">
                <a:xfrm>
                  <a:off x="3254158" y="4203959"/>
                  <a:ext cx="869930" cy="289766"/>
                </a:xfrm>
                <a:prstGeom prst="rect">
                  <a:avLst/>
                </a:prstGeom>
                <a:solidFill>
                  <a:srgbClr val="00827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Teal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R:0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G:130 B:114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28" name="TextBox 27"/>
              <p:cNvSpPr txBox="1"/>
              <p:nvPr userDrawn="1"/>
            </p:nvSpPr>
            <p:spPr>
              <a:xfrm rot="5400000">
                <a:off x="12987813" y="258334"/>
                <a:ext cx="843944" cy="326834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98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Main colors</a:t>
                </a:r>
              </a:p>
            </p:txBody>
          </p:sp>
          <p:sp>
            <p:nvSpPr>
              <p:cNvPr id="32" name="TextBox 31"/>
              <p:cNvSpPr txBox="1"/>
              <p:nvPr userDrawn="1"/>
            </p:nvSpPr>
            <p:spPr>
              <a:xfrm rot="5400000">
                <a:off x="11746691" y="4228746"/>
                <a:ext cx="2647253" cy="326834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98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Secondary colors (use only when</a:t>
                </a:r>
                <a:r>
                  <a:rPr lang="en-US" sz="980" baseline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 necessary)</a:t>
                </a:r>
                <a:endParaRPr lang="en-US" sz="98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</p:grpSp>
        <p:sp>
          <p:nvSpPr>
            <p:cNvPr id="19" name="Rectangle 18"/>
            <p:cNvSpPr/>
            <p:nvPr userDrawn="1"/>
          </p:nvSpPr>
          <p:spPr bwMode="auto">
            <a:xfrm rot="5400000">
              <a:off x="12328885" y="3356233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Cyan</a:t>
              </a:r>
            </a:p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490" baseline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0 G:188 B:242</a:t>
              </a:r>
              <a:endParaRPr lang="en-US" sz="490">
                <a:gradFill>
                  <a:gsLst>
                    <a:gs pos="7965">
                      <a:srgbClr val="000000"/>
                    </a:gs>
                    <a:gs pos="28319">
                      <a:srgbClr val="000000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93001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2" r:id="rId6"/>
    <p:sldLayoutId id="2147483723" r:id="rId7"/>
    <p:sldLayoutId id="2147483725" r:id="rId8"/>
    <p:sldLayoutId id="2147483714" r:id="rId9"/>
    <p:sldLayoutId id="2147483752" r:id="rId10"/>
    <p:sldLayoutId id="2147483753" r:id="rId11"/>
    <p:sldLayoutId id="2147483728" r:id="rId12"/>
    <p:sldLayoutId id="2147483726" r:id="rId13"/>
    <p:sldLayoutId id="2147483754" r:id="rId14"/>
    <p:sldLayoutId id="2147483755" r:id="rId15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6261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890FCCD-C11D-428C-BD5B-591C3B85E95F}"/>
              </a:ext>
            </a:extLst>
          </p:cNvPr>
          <p:cNvSpPr/>
          <p:nvPr/>
        </p:nvSpPr>
        <p:spPr>
          <a:xfrm>
            <a:off x="1734292" y="1506539"/>
            <a:ext cx="2429617" cy="241498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>
                <a:solidFill>
                  <a:schemeClr val="accent1"/>
                </a:solidFill>
              </a:rPr>
              <a:t>1</a:t>
            </a:r>
            <a:endParaRPr lang="en-US">
              <a:solidFill>
                <a:schemeClr val="accent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8E64049-24B5-436C-B9C8-E80C1CBA7600}"/>
              </a:ext>
            </a:extLst>
          </p:cNvPr>
          <p:cNvSpPr/>
          <p:nvPr/>
        </p:nvSpPr>
        <p:spPr>
          <a:xfrm>
            <a:off x="1734291" y="4781550"/>
            <a:ext cx="8962409" cy="1063625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>
                <a:solidFill>
                  <a:schemeClr val="accent5"/>
                </a:solidFill>
              </a:rPr>
              <a:t>3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D333B39-98B6-4F7F-85D3-01E451B53942}"/>
              </a:ext>
            </a:extLst>
          </p:cNvPr>
          <p:cNvSpPr/>
          <p:nvPr/>
        </p:nvSpPr>
        <p:spPr>
          <a:xfrm>
            <a:off x="8267084" y="1506539"/>
            <a:ext cx="2429617" cy="2414985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>
                <a:solidFill>
                  <a:schemeClr val="accent3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415769618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0A01292-A208-4C95-A527-D7C757E257A4}"/>
              </a:ext>
            </a:extLst>
          </p:cNvPr>
          <p:cNvSpPr/>
          <p:nvPr/>
        </p:nvSpPr>
        <p:spPr>
          <a:xfrm>
            <a:off x="1934687" y="2841395"/>
            <a:ext cx="2028825" cy="86002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User’s Program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C5A23D2-1D19-4CE5-A765-7BE6E7531929}"/>
              </a:ext>
            </a:extLst>
          </p:cNvPr>
          <p:cNvSpPr/>
          <p:nvPr/>
        </p:nvSpPr>
        <p:spPr>
          <a:xfrm>
            <a:off x="1943358" y="1743954"/>
            <a:ext cx="2028825" cy="860026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50">
                <a:solidFill>
                  <a:schemeClr val="bg1"/>
                </a:solidFill>
              </a:rPr>
              <a:t>Spark Session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32E0E67-C8F3-4F61-BC57-2CA86A383C8A}"/>
              </a:ext>
            </a:extLst>
          </p:cNvPr>
          <p:cNvSpPr/>
          <p:nvPr/>
        </p:nvSpPr>
        <p:spPr>
          <a:xfrm>
            <a:off x="8267084" y="1506539"/>
            <a:ext cx="2429617" cy="2414985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>
                <a:solidFill>
                  <a:schemeClr val="accent3"/>
                </a:solidFill>
              </a:rPr>
              <a:t>2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17F5E7E-699A-47AA-8E96-C04AD51ADD30}"/>
              </a:ext>
            </a:extLst>
          </p:cNvPr>
          <p:cNvSpPr/>
          <p:nvPr/>
        </p:nvSpPr>
        <p:spPr>
          <a:xfrm>
            <a:off x="1734291" y="4781550"/>
            <a:ext cx="8962409" cy="1063625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>
                <a:solidFill>
                  <a:schemeClr val="accent5"/>
                </a:solidFill>
              </a:rPr>
              <a:t>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698EFD1-F26E-4656-9CB8-3229974FABB7}"/>
              </a:ext>
            </a:extLst>
          </p:cNvPr>
          <p:cNvSpPr/>
          <p:nvPr/>
        </p:nvSpPr>
        <p:spPr>
          <a:xfrm>
            <a:off x="2344367" y="902992"/>
            <a:ext cx="111599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>
                <a:solidFill>
                  <a:schemeClr val="accent1"/>
                </a:solidFill>
                <a:cs typeface="Calibri"/>
              </a:rPr>
              <a:t>Driver</a:t>
            </a:r>
            <a:endParaRPr lang="en-US" b="1">
              <a:solidFill>
                <a:schemeClr val="accent1"/>
              </a:solidFill>
              <a:cs typeface="Calibri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1A7E514-A52E-4E4F-BD85-A2D6608187EE}"/>
              </a:ext>
            </a:extLst>
          </p:cNvPr>
          <p:cNvSpPr/>
          <p:nvPr/>
        </p:nvSpPr>
        <p:spPr>
          <a:xfrm>
            <a:off x="1734292" y="1506539"/>
            <a:ext cx="2429617" cy="2414985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936785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AE51EB4-AAAC-46E5-B7A4-33ABF10DBF8D}"/>
              </a:ext>
            </a:extLst>
          </p:cNvPr>
          <p:cNvSpPr/>
          <p:nvPr/>
        </p:nvSpPr>
        <p:spPr>
          <a:xfrm>
            <a:off x="7904267" y="1428157"/>
            <a:ext cx="1182584" cy="1236661"/>
          </a:xfrm>
          <a:prstGeom prst="rect">
            <a:avLst/>
          </a:pr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>
              <a:solidFill>
                <a:srgbClr val="C00000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8AC7D80-873C-4605-AF49-2E85D363BA7B}"/>
              </a:ext>
            </a:extLst>
          </p:cNvPr>
          <p:cNvSpPr/>
          <p:nvPr/>
        </p:nvSpPr>
        <p:spPr>
          <a:xfrm>
            <a:off x="8570675" y="905718"/>
            <a:ext cx="16478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>
                <a:solidFill>
                  <a:schemeClr val="accent3"/>
                </a:solidFill>
                <a:cs typeface="Calibri"/>
              </a:rPr>
              <a:t>Executors</a:t>
            </a:r>
            <a:endParaRPr lang="en-US" b="1">
              <a:solidFill>
                <a:schemeClr val="accent3"/>
              </a:solidFill>
              <a:cs typeface="Calibri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A6B262E-8AA4-4EE3-B13B-C01D7113E5D1}"/>
              </a:ext>
            </a:extLst>
          </p:cNvPr>
          <p:cNvSpPr/>
          <p:nvPr/>
        </p:nvSpPr>
        <p:spPr>
          <a:xfrm>
            <a:off x="9523517" y="1428157"/>
            <a:ext cx="1182584" cy="1236661"/>
          </a:xfrm>
          <a:prstGeom prst="rect">
            <a:avLst/>
          </a:pr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>
              <a:solidFill>
                <a:srgbClr val="C00000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43D0711-8BA0-4741-95D2-598D6303FDDE}"/>
              </a:ext>
            </a:extLst>
          </p:cNvPr>
          <p:cNvSpPr/>
          <p:nvPr/>
        </p:nvSpPr>
        <p:spPr>
          <a:xfrm>
            <a:off x="7904267" y="2837857"/>
            <a:ext cx="1182584" cy="1236661"/>
          </a:xfrm>
          <a:prstGeom prst="rect">
            <a:avLst/>
          </a:pr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>
              <a:solidFill>
                <a:srgbClr val="C00000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15C32CC-0D16-4333-A83D-B8E618A22E17}"/>
              </a:ext>
            </a:extLst>
          </p:cNvPr>
          <p:cNvSpPr/>
          <p:nvPr/>
        </p:nvSpPr>
        <p:spPr>
          <a:xfrm>
            <a:off x="9523517" y="2837857"/>
            <a:ext cx="1182584" cy="1236661"/>
          </a:xfrm>
          <a:prstGeom prst="rect">
            <a:avLst/>
          </a:pr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>
              <a:solidFill>
                <a:srgbClr val="C00000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EE0CC42-2CB3-4B43-9422-3B019E7832E3}"/>
              </a:ext>
            </a:extLst>
          </p:cNvPr>
          <p:cNvSpPr/>
          <p:nvPr/>
        </p:nvSpPr>
        <p:spPr>
          <a:xfrm>
            <a:off x="2344367" y="902992"/>
            <a:ext cx="111599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>
                <a:solidFill>
                  <a:schemeClr val="accent1"/>
                </a:solidFill>
                <a:cs typeface="Calibri"/>
              </a:rPr>
              <a:t>Driver</a:t>
            </a:r>
            <a:endParaRPr lang="en-US" b="1">
              <a:solidFill>
                <a:schemeClr val="accent1"/>
              </a:solidFill>
              <a:cs typeface="Calibri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A852CD0-2D75-41C1-B671-0C5FA4B6AB23}"/>
              </a:ext>
            </a:extLst>
          </p:cNvPr>
          <p:cNvCxnSpPr>
            <a:cxnSpLocks/>
          </p:cNvCxnSpPr>
          <p:nvPr/>
        </p:nvCxnSpPr>
        <p:spPr>
          <a:xfrm flipH="1">
            <a:off x="4393096" y="2818807"/>
            <a:ext cx="3245955" cy="19050"/>
          </a:xfrm>
          <a:prstGeom prst="straightConnector1">
            <a:avLst/>
          </a:prstGeom>
          <a:ln w="38100">
            <a:solidFill>
              <a:schemeClr val="accent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8F97B3C0-C521-458F-824F-D50E3C934973}"/>
              </a:ext>
            </a:extLst>
          </p:cNvPr>
          <p:cNvSpPr/>
          <p:nvPr/>
        </p:nvSpPr>
        <p:spPr>
          <a:xfrm>
            <a:off x="8118885" y="1876749"/>
            <a:ext cx="7982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accent3"/>
                </a:solidFill>
              </a:rPr>
              <a:t>Task 1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8118DF8-CB93-4CE1-9CD1-91627227FE64}"/>
              </a:ext>
            </a:extLst>
          </p:cNvPr>
          <p:cNvSpPr/>
          <p:nvPr/>
        </p:nvSpPr>
        <p:spPr>
          <a:xfrm>
            <a:off x="9738135" y="1876749"/>
            <a:ext cx="7982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accent3"/>
                </a:solidFill>
              </a:rPr>
              <a:t>Task 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10489F5-40B6-4FCD-A2EC-CA32AD4DB311}"/>
              </a:ext>
            </a:extLst>
          </p:cNvPr>
          <p:cNvSpPr/>
          <p:nvPr/>
        </p:nvSpPr>
        <p:spPr>
          <a:xfrm>
            <a:off x="8118885" y="3233125"/>
            <a:ext cx="7982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accent3"/>
                </a:solidFill>
              </a:rPr>
              <a:t>Task 3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773DBE1-2E3C-41F8-9963-DE4A806AB921}"/>
              </a:ext>
            </a:extLst>
          </p:cNvPr>
          <p:cNvSpPr/>
          <p:nvPr/>
        </p:nvSpPr>
        <p:spPr>
          <a:xfrm>
            <a:off x="9738135" y="3233125"/>
            <a:ext cx="7982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accent3"/>
                </a:solidFill>
              </a:rPr>
              <a:t>Task 4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943A67B-9B56-4214-84DC-C01AA15117EE}"/>
              </a:ext>
            </a:extLst>
          </p:cNvPr>
          <p:cNvSpPr/>
          <p:nvPr/>
        </p:nvSpPr>
        <p:spPr>
          <a:xfrm>
            <a:off x="1934687" y="2841395"/>
            <a:ext cx="2028825" cy="86002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User’s Program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04B8F41-6B0E-4833-9811-2923757B5BFF}"/>
              </a:ext>
            </a:extLst>
          </p:cNvPr>
          <p:cNvSpPr/>
          <p:nvPr/>
        </p:nvSpPr>
        <p:spPr>
          <a:xfrm>
            <a:off x="1943358" y="1743954"/>
            <a:ext cx="2028825" cy="860026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50">
                <a:solidFill>
                  <a:schemeClr val="bg1"/>
                </a:solidFill>
              </a:rPr>
              <a:t>Spark Session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D420C79-12CF-4EC7-9732-8059BBB6D275}"/>
              </a:ext>
            </a:extLst>
          </p:cNvPr>
          <p:cNvSpPr/>
          <p:nvPr/>
        </p:nvSpPr>
        <p:spPr>
          <a:xfrm>
            <a:off x="1734292" y="1506539"/>
            <a:ext cx="2429617" cy="2414985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DA5F53D-B4A6-462A-9811-B0072DB1F87C}"/>
              </a:ext>
            </a:extLst>
          </p:cNvPr>
          <p:cNvSpPr/>
          <p:nvPr/>
        </p:nvSpPr>
        <p:spPr>
          <a:xfrm>
            <a:off x="1734291" y="4781550"/>
            <a:ext cx="8962409" cy="1063625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>
                <a:solidFill>
                  <a:schemeClr val="accent5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427071329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8AC7D80-873C-4605-AF49-2E85D363BA7B}"/>
              </a:ext>
            </a:extLst>
          </p:cNvPr>
          <p:cNvSpPr/>
          <p:nvPr/>
        </p:nvSpPr>
        <p:spPr>
          <a:xfrm>
            <a:off x="8570675" y="905718"/>
            <a:ext cx="16478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>
                <a:solidFill>
                  <a:schemeClr val="accent3"/>
                </a:solidFill>
                <a:cs typeface="Calibri"/>
              </a:rPr>
              <a:t>Executors</a:t>
            </a:r>
            <a:endParaRPr lang="en-US" b="1">
              <a:solidFill>
                <a:schemeClr val="accent3"/>
              </a:solidFill>
              <a:cs typeface="Calibri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EE0CC42-2CB3-4B43-9422-3B019E7832E3}"/>
              </a:ext>
            </a:extLst>
          </p:cNvPr>
          <p:cNvSpPr/>
          <p:nvPr/>
        </p:nvSpPr>
        <p:spPr>
          <a:xfrm>
            <a:off x="2344367" y="902992"/>
            <a:ext cx="111599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>
                <a:solidFill>
                  <a:schemeClr val="accent1"/>
                </a:solidFill>
                <a:cs typeface="Calibri"/>
              </a:rPr>
              <a:t>Driver</a:t>
            </a:r>
            <a:endParaRPr lang="en-US" b="1">
              <a:solidFill>
                <a:schemeClr val="accent1"/>
              </a:solidFill>
              <a:cs typeface="Calibri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D92C597-9305-4D2C-9C04-9D34AD93AE39}"/>
              </a:ext>
            </a:extLst>
          </p:cNvPr>
          <p:cNvCxnSpPr>
            <a:cxnSpLocks/>
          </p:cNvCxnSpPr>
          <p:nvPr/>
        </p:nvCxnSpPr>
        <p:spPr>
          <a:xfrm>
            <a:off x="2949098" y="4160243"/>
            <a:ext cx="0" cy="516532"/>
          </a:xfrm>
          <a:prstGeom prst="straightConnector1">
            <a:avLst/>
          </a:prstGeom>
          <a:ln w="38100">
            <a:solidFill>
              <a:schemeClr val="accent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47ABA00-8CF5-432C-B275-DD55B1891C10}"/>
              </a:ext>
            </a:extLst>
          </p:cNvPr>
          <p:cNvCxnSpPr>
            <a:cxnSpLocks/>
          </p:cNvCxnSpPr>
          <p:nvPr/>
        </p:nvCxnSpPr>
        <p:spPr>
          <a:xfrm>
            <a:off x="9333785" y="4160243"/>
            <a:ext cx="0" cy="516532"/>
          </a:xfrm>
          <a:prstGeom prst="straightConnector1">
            <a:avLst/>
          </a:prstGeom>
          <a:ln w="38100">
            <a:solidFill>
              <a:schemeClr val="accent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DE8D7631-B464-4F36-A6C4-0406EB25E35F}"/>
              </a:ext>
            </a:extLst>
          </p:cNvPr>
          <p:cNvSpPr/>
          <p:nvPr/>
        </p:nvSpPr>
        <p:spPr>
          <a:xfrm>
            <a:off x="7904267" y="1428157"/>
            <a:ext cx="1182584" cy="1236661"/>
          </a:xfrm>
          <a:prstGeom prst="rect">
            <a:avLst/>
          </a:pr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>
              <a:solidFill>
                <a:srgbClr val="C00000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D2FD3C0-E74C-43B5-B95D-EF3420AEB21F}"/>
              </a:ext>
            </a:extLst>
          </p:cNvPr>
          <p:cNvSpPr/>
          <p:nvPr/>
        </p:nvSpPr>
        <p:spPr>
          <a:xfrm>
            <a:off x="9523517" y="1428157"/>
            <a:ext cx="1182584" cy="1236661"/>
          </a:xfrm>
          <a:prstGeom prst="rect">
            <a:avLst/>
          </a:pr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>
              <a:solidFill>
                <a:srgbClr val="C00000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4B265D8-D66A-4581-9EBE-1D89775325CE}"/>
              </a:ext>
            </a:extLst>
          </p:cNvPr>
          <p:cNvSpPr/>
          <p:nvPr/>
        </p:nvSpPr>
        <p:spPr>
          <a:xfrm>
            <a:off x="7904267" y="2837857"/>
            <a:ext cx="1182584" cy="1236661"/>
          </a:xfrm>
          <a:prstGeom prst="rect">
            <a:avLst/>
          </a:pr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>
              <a:solidFill>
                <a:srgbClr val="C00000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D3F55C1-513B-454F-A875-EF9C7596CAAC}"/>
              </a:ext>
            </a:extLst>
          </p:cNvPr>
          <p:cNvSpPr/>
          <p:nvPr/>
        </p:nvSpPr>
        <p:spPr>
          <a:xfrm>
            <a:off x="9523517" y="2837857"/>
            <a:ext cx="1182584" cy="1236661"/>
          </a:xfrm>
          <a:prstGeom prst="rect">
            <a:avLst/>
          </a:pr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>
              <a:solidFill>
                <a:srgbClr val="C00000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C0E7B80-1F0E-4099-9F71-39FC495557FE}"/>
              </a:ext>
            </a:extLst>
          </p:cNvPr>
          <p:cNvSpPr/>
          <p:nvPr/>
        </p:nvSpPr>
        <p:spPr>
          <a:xfrm>
            <a:off x="8118885" y="1876749"/>
            <a:ext cx="7982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accent3"/>
                </a:solidFill>
              </a:rPr>
              <a:t>Task 1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BCE02B9-25E0-4204-84CD-11F9F9427608}"/>
              </a:ext>
            </a:extLst>
          </p:cNvPr>
          <p:cNvSpPr/>
          <p:nvPr/>
        </p:nvSpPr>
        <p:spPr>
          <a:xfrm>
            <a:off x="9738135" y="1876749"/>
            <a:ext cx="7982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accent3"/>
                </a:solidFill>
              </a:rPr>
              <a:t>Task 2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A165F37-03C2-4122-BF61-B06EBC63689D}"/>
              </a:ext>
            </a:extLst>
          </p:cNvPr>
          <p:cNvSpPr/>
          <p:nvPr/>
        </p:nvSpPr>
        <p:spPr>
          <a:xfrm>
            <a:off x="8118885" y="3233125"/>
            <a:ext cx="7982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accent3"/>
                </a:solidFill>
              </a:rPr>
              <a:t>Task 3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C14FA27-0DF4-4E8D-8278-900B1EDA5F96}"/>
              </a:ext>
            </a:extLst>
          </p:cNvPr>
          <p:cNvSpPr/>
          <p:nvPr/>
        </p:nvSpPr>
        <p:spPr>
          <a:xfrm>
            <a:off x="9738135" y="3233125"/>
            <a:ext cx="7982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accent3"/>
                </a:solidFill>
              </a:rPr>
              <a:t>Task 4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5D980AA-70DE-4427-BA89-06A1B269E1D2}"/>
              </a:ext>
            </a:extLst>
          </p:cNvPr>
          <p:cNvCxnSpPr>
            <a:cxnSpLocks/>
          </p:cNvCxnSpPr>
          <p:nvPr/>
        </p:nvCxnSpPr>
        <p:spPr>
          <a:xfrm flipH="1">
            <a:off x="4393096" y="2818807"/>
            <a:ext cx="3245955" cy="19050"/>
          </a:xfrm>
          <a:prstGeom prst="straightConnector1">
            <a:avLst/>
          </a:prstGeom>
          <a:ln w="38100">
            <a:solidFill>
              <a:schemeClr val="accent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11A0E5DF-2513-4527-B7AF-66E43552BE9F}"/>
              </a:ext>
            </a:extLst>
          </p:cNvPr>
          <p:cNvSpPr/>
          <p:nvPr/>
        </p:nvSpPr>
        <p:spPr>
          <a:xfrm>
            <a:off x="1934687" y="2841395"/>
            <a:ext cx="2028825" cy="86002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User’s Program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426B809-FC3D-4D87-ADB0-511D98ADE3D1}"/>
              </a:ext>
            </a:extLst>
          </p:cNvPr>
          <p:cNvSpPr/>
          <p:nvPr/>
        </p:nvSpPr>
        <p:spPr>
          <a:xfrm>
            <a:off x="1943358" y="1743954"/>
            <a:ext cx="2028825" cy="860026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50">
                <a:solidFill>
                  <a:schemeClr val="bg1"/>
                </a:solidFill>
              </a:rPr>
              <a:t>Spark Session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34320E3-FB74-40A3-84B2-1DCA9D1649CA}"/>
              </a:ext>
            </a:extLst>
          </p:cNvPr>
          <p:cNvSpPr/>
          <p:nvPr/>
        </p:nvSpPr>
        <p:spPr>
          <a:xfrm>
            <a:off x="1734292" y="1506539"/>
            <a:ext cx="2429617" cy="2414985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445DA5C-4B01-43E6-9983-912064548E88}"/>
              </a:ext>
            </a:extLst>
          </p:cNvPr>
          <p:cNvSpPr/>
          <p:nvPr/>
        </p:nvSpPr>
        <p:spPr>
          <a:xfrm>
            <a:off x="1734291" y="4781550"/>
            <a:ext cx="8962409" cy="1063625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chemeClr val="accent5"/>
                </a:solidFill>
              </a:rPr>
              <a:t>Cluster Manager</a:t>
            </a:r>
          </a:p>
        </p:txBody>
      </p:sp>
    </p:spTree>
    <p:extLst>
      <p:ext uri="{BB962C8B-B14F-4D97-AF65-F5344CB8AC3E}">
        <p14:creationId xmlns:p14="http://schemas.microsoft.com/office/powerpoint/2010/main" val="365146925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74A09-2974-477C-A0A3-E56A696EC2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047" y="2084172"/>
            <a:ext cx="11354714" cy="1162178"/>
          </a:xfrm>
        </p:spPr>
        <p:txBody>
          <a:bodyPr/>
          <a:lstStyle/>
          <a:p>
            <a:r>
              <a:rPr lang="en-US" dirty="0"/>
              <a:t>How can I use Apache Spark?</a:t>
            </a:r>
          </a:p>
        </p:txBody>
      </p:sp>
    </p:spTree>
    <p:extLst>
      <p:ext uri="{BB962C8B-B14F-4D97-AF65-F5344CB8AC3E}">
        <p14:creationId xmlns:p14="http://schemas.microsoft.com/office/powerpoint/2010/main" val="103229801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EE64819-B001-44CB-A7C1-F7640BBE229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727700"/>
          </a:xfrm>
        </p:spPr>
        <p:txBody>
          <a:bodyPr/>
          <a:lstStyle/>
          <a:p>
            <a:r>
              <a:rPr lang="en-US"/>
              <a:t>Popular Spark APIs in languages like: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1C0ED97-B70E-4C75-8400-DBAEB4CC9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can I use Apache Spark?</a:t>
            </a:r>
          </a:p>
        </p:txBody>
      </p:sp>
      <p:pic>
        <p:nvPicPr>
          <p:cNvPr id="1032" name="Picture 8" descr="Image result for python logo language transparent background">
            <a:extLst>
              <a:ext uri="{FF2B5EF4-FFF2-40B4-BE49-F238E27FC236}">
                <a16:creationId xmlns:a16="http://schemas.microsoft.com/office/drawing/2014/main" id="{199EE579-09CE-48BC-9179-7863D1DD20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9415" y="1989964"/>
            <a:ext cx="4815722" cy="2560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r language logo transparent">
            <a:extLst>
              <a:ext uri="{FF2B5EF4-FFF2-40B4-BE49-F238E27FC236}">
                <a16:creationId xmlns:a16="http://schemas.microsoft.com/office/drawing/2014/main" id="{1B5B0B1F-2769-4B64-AF75-F8C1698AAD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2019" y="4376565"/>
            <a:ext cx="2206849" cy="1710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Image result for scala logo transparent">
            <a:extLst>
              <a:ext uri="{FF2B5EF4-FFF2-40B4-BE49-F238E27FC236}">
                <a16:creationId xmlns:a16="http://schemas.microsoft.com/office/drawing/2014/main" id="{1C25D13A-05A0-4C5D-8467-B418CB4B29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155" y="3966295"/>
            <a:ext cx="4554260" cy="1351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197173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apache spark">
            <a:extLst>
              <a:ext uri="{FF2B5EF4-FFF2-40B4-BE49-F238E27FC236}">
                <a16:creationId xmlns:a16="http://schemas.microsoft.com/office/drawing/2014/main" id="{FD3DA882-0831-4884-8D00-7ECA627E05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768" y="2281518"/>
            <a:ext cx="4604664" cy="2390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Plus Sign 1">
            <a:extLst>
              <a:ext uri="{FF2B5EF4-FFF2-40B4-BE49-F238E27FC236}">
                <a16:creationId xmlns:a16="http://schemas.microsoft.com/office/drawing/2014/main" id="{93A6D478-FAFE-4B12-BA08-9BE2AED0D870}"/>
              </a:ext>
            </a:extLst>
          </p:cNvPr>
          <p:cNvSpPr/>
          <p:nvPr/>
        </p:nvSpPr>
        <p:spPr>
          <a:xfrm>
            <a:off x="5474447" y="3036047"/>
            <a:ext cx="1135530" cy="1016000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Image result for dotnet logo">
            <a:extLst>
              <a:ext uri="{FF2B5EF4-FFF2-40B4-BE49-F238E27FC236}">
                <a16:creationId xmlns:a16="http://schemas.microsoft.com/office/drawing/2014/main" id="{14B3222E-67AA-4A18-BEEF-2EE9782841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8907" y="2269565"/>
            <a:ext cx="4371975" cy="2266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F5B6C93-F691-4403-A4F5-630C32930A4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794"/>
          <a:stretch/>
        </p:blipFill>
        <p:spPr>
          <a:xfrm>
            <a:off x="0" y="223736"/>
            <a:ext cx="12192000" cy="6254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531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91EE3B2-8737-4B02-944F-B5328E46DD7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3141181"/>
          </a:xfrm>
        </p:spPr>
        <p:txBody>
          <a:bodyPr/>
          <a:lstStyle/>
          <a:p>
            <a:r>
              <a:rPr lang="en-US"/>
              <a:t>A free, open-source, and cross-platform big data analytics framework</a:t>
            </a:r>
          </a:p>
          <a:p>
            <a:r>
              <a:rPr lang="en-US"/>
              <a:t>Re-use knowledge, skills, code you have as a .NET developer</a:t>
            </a:r>
          </a:p>
          <a:p>
            <a:r>
              <a:rPr lang="en-US"/>
              <a:t>Designed for high-performance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2864E2D-D439-42FB-A058-F2F70BB930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.NET for Apache Spark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E2F51219-2BC0-4DBA-8E22-E14948277F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11540" y="3843161"/>
            <a:ext cx="1948039" cy="1948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397828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685FA-E679-4700-A679-2CF8BB942A1E}"/>
              </a:ext>
            </a:extLst>
          </p:cNvPr>
          <p:cNvSpPr txBox="1">
            <a:spLocks/>
          </p:cNvSpPr>
          <p:nvPr/>
        </p:nvSpPr>
        <p:spPr>
          <a:xfrm>
            <a:off x="568047" y="2084172"/>
            <a:ext cx="11354714" cy="3117200"/>
          </a:xfrm>
          <a:prstGeom prst="rect">
            <a:avLst/>
          </a:prstGeom>
        </p:spPr>
        <p:txBody>
          <a:bodyPr/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05" b="0" kern="1200" cap="none" spc="-10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b="1" dirty="0">
                <a:solidFill>
                  <a:schemeClr val="bg2"/>
                </a:solidFill>
              </a:rPr>
              <a:t>Goal: </a:t>
            </a:r>
            <a:r>
              <a:rPr lang="en-US" dirty="0">
                <a:solidFill>
                  <a:schemeClr val="bg2"/>
                </a:solidFill>
              </a:rPr>
              <a:t>.NET for Apache Spark is aimed at providing .NET developers a first-class experience when working with Apache Spark.</a:t>
            </a:r>
          </a:p>
        </p:txBody>
      </p:sp>
    </p:spTree>
    <p:extLst>
      <p:ext uri="{BB962C8B-B14F-4D97-AF65-F5344CB8AC3E}">
        <p14:creationId xmlns:p14="http://schemas.microsoft.com/office/powerpoint/2010/main" val="154595795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A743DD-E3EC-40BB-AFC3-4F4A5F3A8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Customer Success: MSAI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9FC0B0-B54D-4BFE-A8AF-64EFB2F0ED3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Job:</a:t>
            </a:r>
          </a:p>
          <a:p>
            <a:r>
              <a:rPr lang="en-US" sz="2400" dirty="0"/>
              <a:t>Build ML/Deep models on top of substrate data to infuse intelligence to Office 365 products</a:t>
            </a:r>
          </a:p>
          <a:p>
            <a:r>
              <a:rPr lang="en-US" sz="2400" dirty="0"/>
              <a:t>Data resides in ADLS, in turn gets fed into our ML models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6C8AC2-B01C-45FF-A975-F0C5E22C833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4000" dirty="0"/>
              <a:t>Why .NET Spark?</a:t>
            </a:r>
          </a:p>
          <a:p>
            <a:r>
              <a:rPr lang="en-US" sz="2400" dirty="0"/>
              <a:t>Business logic (</a:t>
            </a:r>
            <a:r>
              <a:rPr lang="en-US" sz="2400" dirty="0" err="1"/>
              <a:t>featurizers</a:t>
            </a:r>
            <a:r>
              <a:rPr lang="en-US" sz="2400" dirty="0"/>
              <a:t>, tokenizers for normalizing text) are written in C# – Spark.NET is an ideal candidate for our workloads</a:t>
            </a:r>
          </a:p>
          <a:p>
            <a:r>
              <a:rPr lang="en-US" sz="2400" dirty="0"/>
              <a:t>Leverage Spark.NET to run those libraries at scale</a:t>
            </a:r>
          </a:p>
          <a:p>
            <a:endParaRPr lang="en-US" sz="40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1C5C548-43D4-4CD1-9522-5BF8F35A5D8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Experience:</a:t>
            </a:r>
          </a:p>
          <a:p>
            <a:r>
              <a:rPr lang="en-US" sz="2400" dirty="0"/>
              <a:t>Very promising, stable &amp; highly vibrant community that is helping us iterate at the agility we want. Looking forward to longer working relationship and broader adoption across Substrate Intelligence / MSAI.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2FAAF2D-5802-4E87-AC27-F54CF5618F06}"/>
              </a:ext>
            </a:extLst>
          </p:cNvPr>
          <p:cNvSpPr/>
          <p:nvPr/>
        </p:nvSpPr>
        <p:spPr>
          <a:xfrm>
            <a:off x="452284" y="1287413"/>
            <a:ext cx="1147279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+mj-lt"/>
              </a:rPr>
              <a:t>Microsoft Search, Assistant &amp; Intelligence Team: Towards Modern Workspaces </a:t>
            </a:r>
            <a:r>
              <a:rPr lang="en-US" sz="2400">
                <a:latin typeface="+mj-lt"/>
              </a:rPr>
              <a:t>in O365</a:t>
            </a:r>
            <a:endParaRPr lang="en-US" sz="2400" dirty="0">
              <a:latin typeface="+mj-lt"/>
            </a:endParaRP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378A5D48-786A-4F3C-B60B-6E4A70811DAF}"/>
              </a:ext>
            </a:extLst>
          </p:cNvPr>
          <p:cNvSpPr txBox="1">
            <a:spLocks/>
          </p:cNvSpPr>
          <p:nvPr/>
        </p:nvSpPr>
        <p:spPr>
          <a:xfrm>
            <a:off x="178135" y="5745470"/>
            <a:ext cx="11835730" cy="965385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txBody>
          <a:bodyPr vert="horz" wrap="square" lIns="146304" tIns="146304" rIns="146304" bIns="146304" rtlCol="0">
            <a:no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  <a:defRPr sz="3920" kern="1200" spc="0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ct val="90000"/>
              </a:lnSpc>
              <a:spcBef>
                <a:spcPts val="1059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961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227104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961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451097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765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671979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765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Scale: ~ 50 TB </a:t>
            </a:r>
          </a:p>
        </p:txBody>
      </p:sp>
    </p:spTree>
    <p:extLst>
      <p:ext uri="{BB962C8B-B14F-4D97-AF65-F5344CB8AC3E}">
        <p14:creationId xmlns:p14="http://schemas.microsoft.com/office/powerpoint/2010/main" val="55807696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4" grpId="0" uiExpand="1" build="p" animBg="1"/>
      <p:bldP spid="5" grpId="0" uiExpand="1" build="p" animBg="1"/>
      <p:bldP spid="7" grpId="0"/>
      <p:bldP spid="8" grpId="0" uiExpand="1" build="p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C7298-752B-48BD-843F-683A22D59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Bringing Big Data Analytics through Apache Spark to .NET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A8E374-5793-40F2-A7B7-2D8AB053A27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Brigit Murtaugh</a:t>
            </a:r>
          </a:p>
          <a:p>
            <a:r>
              <a:rPr lang="en-US" sz="1800">
                <a:cs typeface="Segoe UI Light"/>
              </a:rPr>
              <a:t>      Program Manager</a:t>
            </a:r>
          </a:p>
          <a:p>
            <a:endParaRPr lang="en-US" sz="400">
              <a:cs typeface="Segoe UI Light"/>
            </a:endParaRPr>
          </a:p>
          <a:p>
            <a:r>
              <a:rPr lang="en-US" sz="1800">
                <a:cs typeface="Segoe UI Light"/>
              </a:rPr>
              <a:t>     @</a:t>
            </a:r>
            <a:r>
              <a:rPr lang="en-US" sz="1800" err="1">
                <a:cs typeface="Segoe UI Light"/>
              </a:rPr>
              <a:t>BrigitMurtaugh</a:t>
            </a:r>
            <a:endParaRPr lang="en-US" sz="1800">
              <a:cs typeface="Segoe UI Light"/>
            </a:endParaRPr>
          </a:p>
          <a:p>
            <a:endParaRPr lang="en-US"/>
          </a:p>
        </p:txBody>
      </p:sp>
      <p:pic>
        <p:nvPicPr>
          <p:cNvPr id="4" name="Picture 3" descr="A close up of a logo&#10;&#10;Description generated with high confidence">
            <a:extLst>
              <a:ext uri="{FF2B5EF4-FFF2-40B4-BE49-F238E27FC236}">
                <a16:creationId xmlns:a16="http://schemas.microsoft.com/office/drawing/2014/main" id="{473425E5-80E3-44A1-88F2-4D4B7E48C0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984" y="4569655"/>
            <a:ext cx="417356" cy="417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504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0504C-C15B-4B85-88CA-781AD4B14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047" y="2084172"/>
            <a:ext cx="11354714" cy="2139688"/>
          </a:xfrm>
        </p:spPr>
        <p:txBody>
          <a:bodyPr/>
          <a:lstStyle/>
          <a:p>
            <a:r>
              <a:rPr lang="en-US"/>
              <a:t>Spark Scenario: Batch Processing</a:t>
            </a:r>
          </a:p>
        </p:txBody>
      </p:sp>
    </p:spTree>
    <p:extLst>
      <p:ext uri="{BB962C8B-B14F-4D97-AF65-F5344CB8AC3E}">
        <p14:creationId xmlns:p14="http://schemas.microsoft.com/office/powerpoint/2010/main" val="3869674650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53752F4-C02F-4FCD-B267-D5455A8B86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29567"/>
          </a:xfrm>
        </p:spPr>
        <p:txBody>
          <a:bodyPr/>
          <a:lstStyle/>
          <a:p>
            <a:r>
              <a:rPr lang="en-US"/>
              <a:t>Working with data that’s already stored, such as:</a:t>
            </a:r>
          </a:p>
          <a:p>
            <a:pPr marL="0" indent="0">
              <a:buNone/>
            </a:pPr>
            <a:endParaRPr lang="en-US" sz="1100"/>
          </a:p>
          <a:p>
            <a:pPr lvl="1"/>
            <a:r>
              <a:rPr lang="en-US" sz="2800"/>
              <a:t>Log processing</a:t>
            </a:r>
          </a:p>
          <a:p>
            <a:pPr marL="336145" lvl="1" indent="0">
              <a:buNone/>
            </a:pPr>
            <a:endParaRPr lang="en-US" sz="400">
              <a:latin typeface="+mj-lt"/>
            </a:endParaRPr>
          </a:p>
          <a:p>
            <a:pPr lvl="1"/>
            <a:r>
              <a:rPr lang="en-US" sz="2800"/>
              <a:t>Data warehousing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B94F92-52BB-45D1-BFEE-D9C6219C16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Batch Processing</a:t>
            </a:r>
          </a:p>
        </p:txBody>
      </p:sp>
      <p:pic>
        <p:nvPicPr>
          <p:cNvPr id="4" name="Picture 7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D2658EE9-C5B0-463E-8CBE-254C935C42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0939" r="35943" b="49921"/>
          <a:stretch/>
        </p:blipFill>
        <p:spPr>
          <a:xfrm>
            <a:off x="397301" y="3929637"/>
            <a:ext cx="11460745" cy="1833874"/>
          </a:xfrm>
          <a:prstGeom prst="rect">
            <a:avLst/>
          </a:prstGeom>
        </p:spPr>
      </p:pic>
      <p:pic>
        <p:nvPicPr>
          <p:cNvPr id="5" name="Picture 4" descr="End-to-end diagram">
            <a:extLst>
              <a:ext uri="{FF2B5EF4-FFF2-40B4-BE49-F238E27FC236}">
                <a16:creationId xmlns:a16="http://schemas.microsoft.com/office/drawing/2014/main" id="{C8DA18DA-DC10-4423-BFCB-5C41A435DD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413" r="9408" b="54982"/>
          <a:stretch/>
        </p:blipFill>
        <p:spPr bwMode="auto">
          <a:xfrm>
            <a:off x="5096523" y="3663472"/>
            <a:ext cx="1998951" cy="2414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155138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51E84DE-3DCA-476F-9030-4C1B23A9D1E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727700"/>
          </a:xfrm>
        </p:spPr>
        <p:txBody>
          <a:bodyPr/>
          <a:lstStyle/>
          <a:p>
            <a:r>
              <a:rPr lang="en-US"/>
              <a:t>GitHub projects data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BA1807-DA18-4DA3-99F3-58F24893A0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Batch Processing: Example</a:t>
            </a:r>
          </a:p>
        </p:txBody>
      </p:sp>
      <p:pic>
        <p:nvPicPr>
          <p:cNvPr id="4" name="Picture 5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9A61BED8-3A54-45BD-8F91-A22D2DA62D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862" r="14133" b="50949"/>
          <a:stretch/>
        </p:blipFill>
        <p:spPr>
          <a:xfrm>
            <a:off x="125426" y="2607472"/>
            <a:ext cx="11833444" cy="157073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8126A1B-03F2-45A7-AF32-AA3DD38196EA}"/>
              </a:ext>
            </a:extLst>
          </p:cNvPr>
          <p:cNvSpPr/>
          <p:nvPr/>
        </p:nvSpPr>
        <p:spPr>
          <a:xfrm>
            <a:off x="9556800" y="2581800"/>
            <a:ext cx="588000" cy="1626000"/>
          </a:xfrm>
          <a:prstGeom prst="rect">
            <a:avLst/>
          </a:prstGeom>
          <a:noFill/>
          <a:ln w="2857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3EA0461F-DCE7-4977-8954-4C375651FF4D}"/>
              </a:ext>
            </a:extLst>
          </p:cNvPr>
          <p:cNvSpPr txBox="1">
            <a:spLocks/>
          </p:cNvSpPr>
          <p:nvPr/>
        </p:nvSpPr>
        <p:spPr>
          <a:xfrm>
            <a:off x="269239" y="4868805"/>
            <a:ext cx="11653523" cy="1270732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336145" marR="0" indent="-336145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392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72691" marR="0" indent="-236546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353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84338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96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08435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32531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On average, how many forks does each language have?</a:t>
            </a:r>
          </a:p>
        </p:txBody>
      </p:sp>
    </p:spTree>
    <p:extLst>
      <p:ext uri="{BB962C8B-B14F-4D97-AF65-F5344CB8AC3E}">
        <p14:creationId xmlns:p14="http://schemas.microsoft.com/office/powerpoint/2010/main" val="121786342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A33978-B8E3-4DC0-BCAC-D59B8547FA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Batch Processing Demo</a:t>
            </a:r>
          </a:p>
        </p:txBody>
      </p:sp>
    </p:spTree>
    <p:extLst>
      <p:ext uri="{BB962C8B-B14F-4D97-AF65-F5344CB8AC3E}">
        <p14:creationId xmlns:p14="http://schemas.microsoft.com/office/powerpoint/2010/main" val="4016418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0504C-C15B-4B85-88CA-781AD4B14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047" y="2084172"/>
            <a:ext cx="11354714" cy="2139688"/>
          </a:xfrm>
        </p:spPr>
        <p:txBody>
          <a:bodyPr/>
          <a:lstStyle/>
          <a:p>
            <a:r>
              <a:rPr lang="en-US"/>
              <a:t>Spark Scenario: Machine Learning + Big Data</a:t>
            </a:r>
          </a:p>
        </p:txBody>
      </p:sp>
    </p:spTree>
    <p:extLst>
      <p:ext uri="{BB962C8B-B14F-4D97-AF65-F5344CB8AC3E}">
        <p14:creationId xmlns:p14="http://schemas.microsoft.com/office/powerpoint/2010/main" val="853051592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BD2C3B5-4596-48CC-93E1-E8AC76D5D6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3141181"/>
          </a:xfrm>
        </p:spPr>
        <p:txBody>
          <a:bodyPr/>
          <a:lstStyle/>
          <a:p>
            <a:r>
              <a:rPr lang="en-US" dirty="0"/>
              <a:t>ML + big data to scale training and prediction of ML algorithms</a:t>
            </a:r>
          </a:p>
          <a:p>
            <a:r>
              <a:rPr lang="en-US" dirty="0"/>
              <a:t>Use ML.NET: a free, cross-platform, open source ML framework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B752B5E-760A-4890-B0EA-275955237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ML + Apache Spark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A1C7A64F-553C-4B45-ABD4-A7E9814DF6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01700" y="3986679"/>
            <a:ext cx="1948039" cy="1948039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2B2A15E5-8C87-43B0-8291-C906B99940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42261" y="3961020"/>
            <a:ext cx="1948039" cy="1948039"/>
          </a:xfrm>
          <a:prstGeom prst="rect">
            <a:avLst/>
          </a:prstGeom>
        </p:spPr>
      </p:pic>
      <p:sp>
        <p:nvSpPr>
          <p:cNvPr id="9" name="Plus Sign 8">
            <a:extLst>
              <a:ext uri="{FF2B5EF4-FFF2-40B4-BE49-F238E27FC236}">
                <a16:creationId xmlns:a16="http://schemas.microsoft.com/office/drawing/2014/main" id="{EC472A63-5311-4E90-B68B-425AF513C01C}"/>
              </a:ext>
            </a:extLst>
          </p:cNvPr>
          <p:cNvSpPr/>
          <p:nvPr/>
        </p:nvSpPr>
        <p:spPr bwMode="auto">
          <a:xfrm>
            <a:off x="5534108" y="4378449"/>
            <a:ext cx="1144988" cy="1113183"/>
          </a:xfrm>
          <a:prstGeom prst="mathPlus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730662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82D489E-C821-4E15-B1FF-53A99475D12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775679"/>
          </a:xfrm>
        </p:spPr>
        <p:txBody>
          <a:bodyPr/>
          <a:lstStyle/>
          <a:p>
            <a:r>
              <a:rPr lang="en-US" dirty="0"/>
              <a:t>Sentiment analysis:</a:t>
            </a:r>
          </a:p>
          <a:p>
            <a:pPr marL="0" indent="0">
              <a:buNone/>
            </a:pPr>
            <a:endParaRPr lang="en-US" sz="1100" dirty="0"/>
          </a:p>
          <a:p>
            <a:pPr lvl="1"/>
            <a:r>
              <a:rPr lang="en-US" sz="2800" dirty="0"/>
              <a:t>Given a set of online reviews, which are positive and which are negative?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302FC4A-0C49-4BA4-A459-09A3E6F66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ML + Apache Spark: Example</a:t>
            </a:r>
          </a:p>
        </p:txBody>
      </p:sp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89292FC9-B047-4E94-92C8-5C4378127AA2}"/>
              </a:ext>
            </a:extLst>
          </p:cNvPr>
          <p:cNvSpPr/>
          <p:nvPr/>
        </p:nvSpPr>
        <p:spPr>
          <a:xfrm>
            <a:off x="1720800" y="3849219"/>
            <a:ext cx="2688000" cy="1476000"/>
          </a:xfrm>
          <a:prstGeom prst="wedgeRoundRectCallou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tx1"/>
                </a:solidFill>
                <a:cs typeface="Calibri"/>
              </a:rPr>
              <a:t>"I love .NET for Apache Spark!"</a:t>
            </a:r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3B310EB1-BBDA-4CA8-96AC-127B11427634}"/>
              </a:ext>
            </a:extLst>
          </p:cNvPr>
          <p:cNvSpPr/>
          <p:nvPr/>
        </p:nvSpPr>
        <p:spPr>
          <a:xfrm flipH="1">
            <a:off x="6790800" y="3849218"/>
            <a:ext cx="2832000" cy="1476000"/>
          </a:xfrm>
          <a:prstGeom prst="wedgeRoundRectCallout">
            <a:avLst/>
          </a:prstGeom>
          <a:solidFill>
            <a:schemeClr val="accent6"/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>
                <a:solidFill>
                  <a:schemeClr val="bg1"/>
                </a:solidFill>
                <a:cs typeface="Calibri"/>
              </a:rPr>
              <a:t>"I hate running inefficient big data queries!"</a:t>
            </a:r>
          </a:p>
        </p:txBody>
      </p:sp>
    </p:spTree>
    <p:extLst>
      <p:ext uri="{BB962C8B-B14F-4D97-AF65-F5344CB8AC3E}">
        <p14:creationId xmlns:p14="http://schemas.microsoft.com/office/powerpoint/2010/main" val="405405020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36756-4ECC-4563-9847-79578B80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498" y="2881341"/>
            <a:ext cx="10010687" cy="1015663"/>
          </a:xfrm>
        </p:spPr>
        <p:txBody>
          <a:bodyPr/>
          <a:lstStyle/>
          <a:p>
            <a:r>
              <a:rPr lang="en-US"/>
              <a:t>Sentiment Analysis Demo</a:t>
            </a:r>
          </a:p>
        </p:txBody>
      </p:sp>
    </p:spTree>
    <p:extLst>
      <p:ext uri="{BB962C8B-B14F-4D97-AF65-F5344CB8AC3E}">
        <p14:creationId xmlns:p14="http://schemas.microsoft.com/office/powerpoint/2010/main" val="2859071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0504C-C15B-4B85-88CA-781AD4B14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047" y="2084172"/>
            <a:ext cx="11354714" cy="2139688"/>
          </a:xfrm>
        </p:spPr>
        <p:txBody>
          <a:bodyPr/>
          <a:lstStyle/>
          <a:p>
            <a:r>
              <a:rPr lang="en-US"/>
              <a:t>Spark Scenario: Structured Streaming</a:t>
            </a:r>
          </a:p>
        </p:txBody>
      </p:sp>
    </p:spTree>
    <p:extLst>
      <p:ext uri="{BB962C8B-B14F-4D97-AF65-F5344CB8AC3E}">
        <p14:creationId xmlns:p14="http://schemas.microsoft.com/office/powerpoint/2010/main" val="1592793467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D66F5BE-5A2E-4BCA-A431-0889093972D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391407"/>
          </a:xfrm>
        </p:spPr>
        <p:txBody>
          <a:bodyPr/>
          <a:lstStyle/>
          <a:p>
            <a:r>
              <a:rPr lang="en-US"/>
              <a:t>Live data (coming from a sensor, phone, network)</a:t>
            </a:r>
          </a:p>
          <a:p>
            <a:r>
              <a:rPr lang="en-US"/>
              <a:t>Uses micro-batch processing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06B6D59-B7A0-4DAD-A851-CA42286CD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Structured Streaming</a:t>
            </a:r>
          </a:p>
        </p:txBody>
      </p:sp>
      <p:pic>
        <p:nvPicPr>
          <p:cNvPr id="4" name="Picture 4" descr="End-to-end diagram">
            <a:extLst>
              <a:ext uri="{FF2B5EF4-FFF2-40B4-BE49-F238E27FC236}">
                <a16:creationId xmlns:a16="http://schemas.microsoft.com/office/drawing/2014/main" id="{3DF230FF-D1FE-423D-90B6-109A3ED1B6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151" b="54428"/>
          <a:stretch/>
        </p:blipFill>
        <p:spPr bwMode="auto">
          <a:xfrm>
            <a:off x="208060" y="3801764"/>
            <a:ext cx="4229936" cy="1483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0B2F672E-636F-44EC-9429-53EC608F3198}"/>
              </a:ext>
            </a:extLst>
          </p:cNvPr>
          <p:cNvSpPr/>
          <p:nvPr/>
        </p:nvSpPr>
        <p:spPr>
          <a:xfrm>
            <a:off x="4526079" y="4279813"/>
            <a:ext cx="903440" cy="432270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B0D4766-0BB3-4523-BF95-3A81837FD147}"/>
              </a:ext>
            </a:extLst>
          </p:cNvPr>
          <p:cNvSpPr/>
          <p:nvPr/>
        </p:nvSpPr>
        <p:spPr>
          <a:xfrm>
            <a:off x="5813831" y="3261913"/>
            <a:ext cx="1005258" cy="37490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Batch 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11A14E6-D136-4F6E-9FEB-9FC6735DB492}"/>
              </a:ext>
            </a:extLst>
          </p:cNvPr>
          <p:cNvSpPr/>
          <p:nvPr/>
        </p:nvSpPr>
        <p:spPr>
          <a:xfrm>
            <a:off x="5813831" y="3892321"/>
            <a:ext cx="1005258" cy="37490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Batch 2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A2544BE-DC97-46FA-9960-F03B381277A1}"/>
              </a:ext>
            </a:extLst>
          </p:cNvPr>
          <p:cNvSpPr/>
          <p:nvPr/>
        </p:nvSpPr>
        <p:spPr>
          <a:xfrm>
            <a:off x="5813830" y="4522729"/>
            <a:ext cx="1005257" cy="37490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Batch 3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223C41C-967D-4033-87F5-8A1C8E1D17D5}"/>
              </a:ext>
            </a:extLst>
          </p:cNvPr>
          <p:cNvSpPr/>
          <p:nvPr/>
        </p:nvSpPr>
        <p:spPr>
          <a:xfrm>
            <a:off x="5813831" y="5148624"/>
            <a:ext cx="1005256" cy="37490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Batch 4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03325BC1-4CE0-4613-B24B-A3B8DB7955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3005369"/>
              </p:ext>
            </p:extLst>
          </p:nvPr>
        </p:nvGraphicFramePr>
        <p:xfrm>
          <a:off x="8091162" y="3670038"/>
          <a:ext cx="3262638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62638">
                  <a:extLst>
                    <a:ext uri="{9D8B030D-6E8A-4147-A177-3AD203B41FA5}">
                      <a16:colId xmlns:a16="http://schemas.microsoft.com/office/drawing/2014/main" val="18497228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Batch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01896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Batch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36482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Batch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47205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Batch 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6536285"/>
                  </a:ext>
                </a:extLst>
              </a:tr>
            </a:tbl>
          </a:graphicData>
        </a:graphic>
      </p:graphicFrame>
      <p:sp>
        <p:nvSpPr>
          <p:cNvPr id="11" name="Arrow: Right 10">
            <a:extLst>
              <a:ext uri="{FF2B5EF4-FFF2-40B4-BE49-F238E27FC236}">
                <a16:creationId xmlns:a16="http://schemas.microsoft.com/office/drawing/2014/main" id="{16732173-2CB4-45C3-93A7-B13CA2A860A4}"/>
              </a:ext>
            </a:extLst>
          </p:cNvPr>
          <p:cNvSpPr/>
          <p:nvPr/>
        </p:nvSpPr>
        <p:spPr>
          <a:xfrm>
            <a:off x="7022520" y="4279813"/>
            <a:ext cx="903440" cy="432270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2AB3E14-947E-47D6-8E75-0CAF8EC06C41}"/>
              </a:ext>
            </a:extLst>
          </p:cNvPr>
          <p:cNvSpPr/>
          <p:nvPr/>
        </p:nvSpPr>
        <p:spPr>
          <a:xfrm>
            <a:off x="5813831" y="5774519"/>
            <a:ext cx="1005256" cy="37490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Batch 5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9FCDA3C-2FAA-4CF4-A252-C615AEAFA6B5}"/>
              </a:ext>
            </a:extLst>
          </p:cNvPr>
          <p:cNvSpPr/>
          <p:nvPr/>
        </p:nvSpPr>
        <p:spPr>
          <a:xfrm>
            <a:off x="8091162" y="5151467"/>
            <a:ext cx="3262638" cy="374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</a:rPr>
              <a:t>Batch 5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7FA749A-F310-42F8-8AF0-14E8F8CFB19B}"/>
              </a:ext>
            </a:extLst>
          </p:cNvPr>
          <p:cNvSpPr/>
          <p:nvPr/>
        </p:nvSpPr>
        <p:spPr>
          <a:xfrm>
            <a:off x="5813831" y="6330119"/>
            <a:ext cx="1005256" cy="37490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Batch 6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E7F0D4A-809B-4E1A-94C6-36FD1916A9F0}"/>
              </a:ext>
            </a:extLst>
          </p:cNvPr>
          <p:cNvSpPr/>
          <p:nvPr/>
        </p:nvSpPr>
        <p:spPr>
          <a:xfrm>
            <a:off x="8091162" y="5524438"/>
            <a:ext cx="3262638" cy="374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</a:rPr>
              <a:t>Batch 6</a:t>
            </a:r>
          </a:p>
        </p:txBody>
      </p:sp>
    </p:spTree>
    <p:extLst>
      <p:ext uri="{BB962C8B-B14F-4D97-AF65-F5344CB8AC3E}">
        <p14:creationId xmlns:p14="http://schemas.microsoft.com/office/powerpoint/2010/main" val="151191827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99E624-22DC-4533-AFEC-ED670D9B96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047" y="2084172"/>
            <a:ext cx="11354714" cy="1162178"/>
          </a:xfrm>
        </p:spPr>
        <p:txBody>
          <a:bodyPr/>
          <a:lstStyle/>
          <a:p>
            <a:r>
              <a:rPr lang="en-US" dirty="0"/>
              <a:t>What is Apache Spark?</a:t>
            </a:r>
          </a:p>
        </p:txBody>
      </p:sp>
    </p:spTree>
    <p:extLst>
      <p:ext uri="{BB962C8B-B14F-4D97-AF65-F5344CB8AC3E}">
        <p14:creationId xmlns:p14="http://schemas.microsoft.com/office/powerpoint/2010/main" val="3668214792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237DD74-ADA4-487A-853F-A7499E9C02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34440"/>
          </a:xfrm>
        </p:spPr>
        <p:txBody>
          <a:bodyPr/>
          <a:lstStyle/>
          <a:p>
            <a:r>
              <a:rPr lang="en-US"/>
              <a:t>Live sentiment analysis</a:t>
            </a:r>
          </a:p>
          <a:p>
            <a:r>
              <a:rPr lang="en-US"/>
              <a:t>Type string into console, determine if positive or negative in real-time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F881A75-F2FB-4FEA-893E-B9F2D3B44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Structured Streaming: Example</a:t>
            </a:r>
          </a:p>
        </p:txBody>
      </p:sp>
    </p:spTree>
    <p:extLst>
      <p:ext uri="{BB962C8B-B14F-4D97-AF65-F5344CB8AC3E}">
        <p14:creationId xmlns:p14="http://schemas.microsoft.com/office/powerpoint/2010/main" val="240879797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B44F4E-C7C1-4E12-85DA-4349FE13E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Structured Streaming Demo</a:t>
            </a:r>
          </a:p>
        </p:txBody>
      </p:sp>
    </p:spTree>
    <p:extLst>
      <p:ext uri="{BB962C8B-B14F-4D97-AF65-F5344CB8AC3E}">
        <p14:creationId xmlns:p14="http://schemas.microsoft.com/office/powerpoint/2010/main" val="2292379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2C8A9-EF65-40B4-941D-66465ECFC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047" y="2084172"/>
            <a:ext cx="11354714" cy="1162178"/>
          </a:xfrm>
        </p:spPr>
        <p:txBody>
          <a:bodyPr/>
          <a:lstStyle/>
          <a:p>
            <a:r>
              <a:rPr lang="en-US" dirty="0"/>
              <a:t>How can I get started?</a:t>
            </a:r>
          </a:p>
        </p:txBody>
      </p:sp>
    </p:spTree>
    <p:extLst>
      <p:ext uri="{BB962C8B-B14F-4D97-AF65-F5344CB8AC3E}">
        <p14:creationId xmlns:p14="http://schemas.microsoft.com/office/powerpoint/2010/main" val="904882684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834904-943A-4930-AA54-8F13BEE56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Ways to get involved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277E12-8777-4430-A6A2-93E39436E6C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496500" y="1331415"/>
            <a:ext cx="5378548" cy="1207510"/>
          </a:xfrm>
        </p:spPr>
        <p:txBody>
          <a:bodyPr/>
          <a:lstStyle/>
          <a:p>
            <a:r>
              <a:rPr lang="en-US" dirty="0"/>
              <a:t>github.com/dotnet/spark</a:t>
            </a:r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4CEA2D-AB17-4291-912A-0EB9E995A7F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97570" y="1331415"/>
            <a:ext cx="5378548" cy="1207510"/>
          </a:xfrm>
        </p:spPr>
        <p:txBody>
          <a:bodyPr/>
          <a:lstStyle/>
          <a:p>
            <a:r>
              <a:rPr lang="en-US" dirty="0"/>
              <a:t>https://dot.net/spark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E71494-3199-4A8C-9477-BF07B91ECC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536"/>
          <a:stretch/>
        </p:blipFill>
        <p:spPr>
          <a:xfrm>
            <a:off x="507719" y="2304994"/>
            <a:ext cx="5542563" cy="32799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429FC36-93AA-479D-AC7F-8A559969A3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026" t="8000" r="9460" b="1555"/>
          <a:stretch/>
        </p:blipFill>
        <p:spPr>
          <a:xfrm>
            <a:off x="6496500" y="2304994"/>
            <a:ext cx="5498200" cy="3857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37627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35873-00F6-4B43-AFFE-0282EC9F20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Thank you!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CF7801-D398-4708-8E3A-AC59E2B3B6C4}"/>
              </a:ext>
            </a:extLst>
          </p:cNvPr>
          <p:cNvSpPr txBox="1">
            <a:spLocks/>
          </p:cNvSpPr>
          <p:nvPr/>
        </p:nvSpPr>
        <p:spPr>
          <a:xfrm>
            <a:off x="686269" y="3837048"/>
            <a:ext cx="9860611" cy="1165866"/>
          </a:xfrm>
          <a:prstGeom prst="rect">
            <a:avLst/>
          </a:prstGeom>
        </p:spPr>
        <p:txBody>
          <a:bodyPr/>
          <a:lstStyle>
            <a:lvl1pPr marL="336145" marR="0" indent="-336145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392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72691" marR="0" indent="-236546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353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84338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96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08435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32531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/>
              <a:t>Brigit Murtaugh</a:t>
            </a:r>
          </a:p>
          <a:p>
            <a:pPr marL="0" indent="0">
              <a:buNone/>
            </a:pPr>
            <a:r>
              <a:rPr lang="en-US" sz="1800">
                <a:cs typeface="Segoe UI Light"/>
              </a:rPr>
              <a:t>      Program Manager</a:t>
            </a:r>
          </a:p>
          <a:p>
            <a:pPr marL="0" indent="0">
              <a:buNone/>
            </a:pPr>
            <a:endParaRPr lang="en-US" sz="400">
              <a:cs typeface="Segoe UI Light"/>
            </a:endParaRPr>
          </a:p>
          <a:p>
            <a:pPr marL="0" indent="0">
              <a:buNone/>
            </a:pPr>
            <a:r>
              <a:rPr lang="en-US" sz="1800">
                <a:cs typeface="Segoe UI Light"/>
              </a:rPr>
              <a:t>     @</a:t>
            </a:r>
            <a:r>
              <a:rPr lang="en-US" sz="1800" err="1">
                <a:cs typeface="Segoe UI Light"/>
              </a:rPr>
              <a:t>BrigitMurtaugh</a:t>
            </a:r>
            <a:endParaRPr lang="en-US" sz="1800">
              <a:cs typeface="Segoe UI Light"/>
            </a:endParaRPr>
          </a:p>
          <a:p>
            <a:endParaRPr lang="en-US"/>
          </a:p>
        </p:txBody>
      </p:sp>
      <p:pic>
        <p:nvPicPr>
          <p:cNvPr id="4" name="Picture 3" descr="A close up of a logo&#10;&#10;Description generated with high confidence">
            <a:extLst>
              <a:ext uri="{FF2B5EF4-FFF2-40B4-BE49-F238E27FC236}">
                <a16:creationId xmlns:a16="http://schemas.microsoft.com/office/drawing/2014/main" id="{BE412D97-2530-4434-9DE1-AC912358C7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151" y="4754481"/>
            <a:ext cx="417356" cy="417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274730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AA9F205-67E0-4CD9-8716-2F3AF68F6A6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727700"/>
          </a:xfrm>
        </p:spPr>
        <p:txBody>
          <a:bodyPr/>
          <a:lstStyle/>
          <a:p>
            <a:r>
              <a:rPr lang="en-US"/>
              <a:t>Volume, velocity, and variety of data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08372A0-2795-46AA-80E8-F4C2DEFBAE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Big Data</a:t>
            </a:r>
          </a:p>
        </p:txBody>
      </p:sp>
      <p:pic>
        <p:nvPicPr>
          <p:cNvPr id="4" name="Picture 4" descr="End-to-end diagram">
            <a:extLst>
              <a:ext uri="{FF2B5EF4-FFF2-40B4-BE49-F238E27FC236}">
                <a16:creationId xmlns:a16="http://schemas.microsoft.com/office/drawing/2014/main" id="{63E1F7F2-E01E-406E-B7B0-832B066FEE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151" b="54428"/>
          <a:stretch/>
        </p:blipFill>
        <p:spPr bwMode="auto">
          <a:xfrm>
            <a:off x="3174050" y="4200635"/>
            <a:ext cx="5429848" cy="1904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EF1D6BE-A7FA-4095-BA36-344C4B83F551}"/>
              </a:ext>
            </a:extLst>
          </p:cNvPr>
          <p:cNvSpPr/>
          <p:nvPr/>
        </p:nvSpPr>
        <p:spPr>
          <a:xfrm>
            <a:off x="2853690" y="2645117"/>
            <a:ext cx="648462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>
                <a:solidFill>
                  <a:srgbClr val="7030A0"/>
                </a:solidFill>
                <a:latin typeface="+mj-lt"/>
              </a:rPr>
              <a:t>Thousands</a:t>
            </a:r>
            <a:r>
              <a:rPr lang="en-US" sz="3200">
                <a:latin typeface="+mj-lt"/>
              </a:rPr>
              <a:t> of IoT sensors in a factory, producing </a:t>
            </a:r>
            <a:r>
              <a:rPr lang="en-US" sz="3200" b="1">
                <a:solidFill>
                  <a:srgbClr val="7030A0"/>
                </a:solidFill>
                <a:latin typeface="+mj-lt"/>
              </a:rPr>
              <a:t>petabytes</a:t>
            </a:r>
            <a:r>
              <a:rPr lang="en-US" sz="3200">
                <a:latin typeface="+mj-lt"/>
              </a:rPr>
              <a:t> of data</a:t>
            </a:r>
            <a:endParaRPr lang="en-US" sz="3200">
              <a:latin typeface="+mj-lt"/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33541660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40D892-AF6B-4EE7-A208-3D493D9EF3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080" y="2681019"/>
            <a:ext cx="11655840" cy="899665"/>
          </a:xfrm>
        </p:spPr>
        <p:txBody>
          <a:bodyPr/>
          <a:lstStyle/>
          <a:p>
            <a:r>
              <a:rPr lang="en-US" sz="3920" spc="0">
                <a:cs typeface="+mn-cs"/>
              </a:rPr>
              <a:t>How can we process it all?</a:t>
            </a:r>
          </a:p>
        </p:txBody>
      </p:sp>
    </p:spTree>
    <p:extLst>
      <p:ext uri="{BB962C8B-B14F-4D97-AF65-F5344CB8AC3E}">
        <p14:creationId xmlns:p14="http://schemas.microsoft.com/office/powerpoint/2010/main" val="3454920012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40D892-AF6B-4EE7-A208-3D493D9EF3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080" y="2681019"/>
            <a:ext cx="11655840" cy="899665"/>
          </a:xfrm>
        </p:spPr>
        <p:txBody>
          <a:bodyPr/>
          <a:lstStyle/>
          <a:p>
            <a:r>
              <a:rPr lang="en-US" sz="3920" spc="0">
                <a:cs typeface="+mn-cs"/>
              </a:rPr>
              <a:t>How can we process it all </a:t>
            </a:r>
            <a:r>
              <a:rPr lang="en-US" sz="3920" b="1" spc="0">
                <a:solidFill>
                  <a:srgbClr val="7030A0"/>
                </a:solidFill>
                <a:cs typeface="+mn-cs"/>
              </a:rPr>
              <a:t>quickly</a:t>
            </a:r>
            <a:r>
              <a:rPr lang="en-US" sz="3920" spc="0">
                <a:cs typeface="+mn-cs"/>
              </a:rPr>
              <a:t> and </a:t>
            </a:r>
            <a:r>
              <a:rPr lang="en-US" sz="3920" b="1" spc="0">
                <a:solidFill>
                  <a:srgbClr val="7030A0"/>
                </a:solidFill>
                <a:cs typeface="+mn-cs"/>
              </a:rPr>
              <a:t>efficiently</a:t>
            </a:r>
            <a:r>
              <a:rPr lang="en-US" sz="3920" spc="0">
                <a:cs typeface="+mn-cs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448362121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Image result for apache spark">
            <a:extLst>
              <a:ext uri="{FF2B5EF4-FFF2-40B4-BE49-F238E27FC236}">
                <a16:creationId xmlns:a16="http://schemas.microsoft.com/office/drawing/2014/main" id="{416F8B4C-3815-4C63-A1DA-34FAFD4A9E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8068" y="962212"/>
            <a:ext cx="8682131" cy="4507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043554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019AF-CE8B-4291-81A3-AA95B645D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Apache Spark?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0F80CC-F51E-4D8C-B1D9-2D1A9523B05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3651769"/>
          </a:xfrm>
        </p:spPr>
        <p:txBody>
          <a:bodyPr/>
          <a:lstStyle/>
          <a:p>
            <a:endParaRPr lang="en-US" sz="3600"/>
          </a:p>
          <a:p>
            <a:endParaRPr lang="en-US" sz="2400"/>
          </a:p>
          <a:p>
            <a:endParaRPr lang="en-US" sz="900"/>
          </a:p>
          <a:p>
            <a:r>
              <a:rPr lang="en-US" sz="3600"/>
              <a:t>General-purpose </a:t>
            </a:r>
            <a:r>
              <a:rPr lang="en-US" sz="3600" b="1">
                <a:solidFill>
                  <a:srgbClr val="7030A0"/>
                </a:solidFill>
              </a:rPr>
              <a:t>distributed processing engine </a:t>
            </a:r>
            <a:r>
              <a:rPr lang="en-US" sz="3600"/>
              <a:t>for analytics over </a:t>
            </a:r>
            <a:r>
              <a:rPr lang="en-US" sz="3600" b="1">
                <a:solidFill>
                  <a:srgbClr val="7030A0"/>
                </a:solidFill>
              </a:rPr>
              <a:t>large datasets</a:t>
            </a:r>
          </a:p>
        </p:txBody>
      </p:sp>
      <p:pic>
        <p:nvPicPr>
          <p:cNvPr id="5" name="Picture 4" descr="Image result for apache spark">
            <a:extLst>
              <a:ext uri="{FF2B5EF4-FFF2-40B4-BE49-F238E27FC236}">
                <a16:creationId xmlns:a16="http://schemas.microsoft.com/office/drawing/2014/main" id="{86FF2D4C-EB58-497C-BDE1-D4CE777071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4213" y="2169263"/>
            <a:ext cx="4852917" cy="2519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6868775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69404-8E22-4F84-BAE8-18D7AE94B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 few things you can do with Apache Spark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7412E2-C65B-414E-94C5-0D35C0EF246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8135" y="2030928"/>
            <a:ext cx="3927804" cy="3586208"/>
          </a:xfrm>
        </p:spPr>
        <p:txBody>
          <a:bodyPr/>
          <a:lstStyle/>
          <a:p>
            <a:pPr algn="ctr"/>
            <a:endParaRPr lang="en-US"/>
          </a:p>
          <a:p>
            <a:pPr algn="ctr"/>
            <a:endParaRPr lang="en-US"/>
          </a:p>
          <a:p>
            <a:pPr algn="ctr"/>
            <a:r>
              <a:rPr lang="en-US"/>
              <a:t>Spark SQL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85487F-1201-4354-A899-C57456EFCF7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158259" y="2030928"/>
            <a:ext cx="3927804" cy="3586208"/>
          </a:xfrm>
        </p:spPr>
        <p:txBody>
          <a:bodyPr/>
          <a:lstStyle/>
          <a:p>
            <a:pPr algn="ctr"/>
            <a:endParaRPr lang="en-US"/>
          </a:p>
          <a:p>
            <a:pPr algn="ctr"/>
            <a:endParaRPr lang="en-US"/>
          </a:p>
          <a:p>
            <a:pPr algn="ctr"/>
            <a:r>
              <a:rPr lang="en-US"/>
              <a:t>Spark Streaming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6E128C-2D89-4480-AC5F-1E71EC89307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138382" y="2030928"/>
            <a:ext cx="3875483" cy="3586208"/>
          </a:xfrm>
        </p:spPr>
        <p:txBody>
          <a:bodyPr/>
          <a:lstStyle/>
          <a:p>
            <a:pPr algn="ctr"/>
            <a:endParaRPr lang="en-US"/>
          </a:p>
          <a:p>
            <a:pPr algn="ctr"/>
            <a:endParaRPr lang="en-US" sz="1600"/>
          </a:p>
          <a:p>
            <a:pPr algn="ctr"/>
            <a:r>
              <a:rPr lang="en-US"/>
              <a:t>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278398082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4" grpId="0" uiExpand="1" build="p" animBg="1"/>
      <p:bldP spid="5" grpId="0" uiExpand="1" build="p" animBg="1"/>
    </p:bldLst>
  </p:timing>
</p:sld>
</file>

<file path=ppt/theme/theme1.xml><?xml version="1.0" encoding="utf-8"?>
<a:theme xmlns:a="http://schemas.openxmlformats.org/drawingml/2006/main" name="Dotnet_Template">
  <a:themeElements>
    <a:clrScheme name="Dotnet">
      <a:dk1>
        <a:srgbClr val="505050"/>
      </a:dk1>
      <a:lt1>
        <a:srgbClr val="FFFFFF"/>
      </a:lt1>
      <a:dk2>
        <a:srgbClr val="32145A"/>
      </a:dk2>
      <a:lt2>
        <a:srgbClr val="F2F2F2"/>
      </a:lt2>
      <a:accent1>
        <a:srgbClr val="511C74"/>
      </a:accent1>
      <a:accent2>
        <a:srgbClr val="0078D7"/>
      </a:accent2>
      <a:accent3>
        <a:srgbClr val="008272"/>
      </a:accent3>
      <a:accent4>
        <a:srgbClr val="D2D2D2"/>
      </a:accent4>
      <a:accent5>
        <a:srgbClr val="737373"/>
      </a:accent5>
      <a:accent6>
        <a:srgbClr val="50505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Connect_2016_SlideTemplate.potx" id="{C234CE7A-26D5-49BB-B05A-16F212610622}" vid="{5650B0BA-FAE4-45A0-B96B-B7C7DED0CDE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e12b2596-f890-496c-839a-c3b1c312d4b3">
      <UserInfo>
        <DisplayName>Martin Woodward</DisplayName>
        <AccountId>67</AccountId>
        <AccountType/>
      </UserInfo>
    </SharedWithUsers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38B92A587DE1948AF8F3DB63280F7FF" ma:contentTypeVersion="8" ma:contentTypeDescription="Create a new document." ma:contentTypeScope="" ma:versionID="638b39a084672077885b46460f484b91">
  <xsd:schema xmlns:xsd="http://www.w3.org/2001/XMLSchema" xmlns:xs="http://www.w3.org/2001/XMLSchema" xmlns:p="http://schemas.microsoft.com/office/2006/metadata/properties" xmlns:ns3="3acacf67-55d5-490f-bd07-f21b4db183cd" xmlns:ns4="e12b2596-f890-496c-839a-c3b1c312d4b3" targetNamespace="http://schemas.microsoft.com/office/2006/metadata/properties" ma:root="true" ma:fieldsID="8246f719c0de3c300805337ea80ca422" ns3:_="" ns4:_="">
    <xsd:import namespace="3acacf67-55d5-490f-bd07-f21b4db183cd"/>
    <xsd:import namespace="e12b2596-f890-496c-839a-c3b1c312d4b3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acacf67-55d5-490f-bd07-f21b4db183c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12b2596-f890-496c-839a-c3b1c312d4b3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23E43D6-DB2F-4C33-A8C8-D28F777A5DE7}">
  <ds:schemaRefs>
    <ds:schemaRef ds:uri="http://schemas.microsoft.com/office/2006/metadata/properties"/>
    <ds:schemaRef ds:uri="http://schemas.microsoft.com/office/infopath/2007/PartnerControls"/>
    <ds:schemaRef ds:uri="e12b2596-f890-496c-839a-c3b1c312d4b3"/>
  </ds:schemaRefs>
</ds:datastoreItem>
</file>

<file path=customXml/itemProps2.xml><?xml version="1.0" encoding="utf-8"?>
<ds:datastoreItem xmlns:ds="http://schemas.openxmlformats.org/officeDocument/2006/customXml" ds:itemID="{B1C1FBD7-0D79-4F55-93BC-3DA33AFB20D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acacf67-55d5-490f-bd07-f21b4db183cd"/>
    <ds:schemaRef ds:uri="e12b2596-f890-496c-839a-c3b1c312d4b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93821A7-5528-48BE-BD00-067FBFDD28D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1281</TotalTime>
  <Words>672</Words>
  <Application>Microsoft Office PowerPoint</Application>
  <PresentationFormat>Widescreen</PresentationFormat>
  <Paragraphs>139</Paragraphs>
  <Slides>34</Slides>
  <Notes>9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5" baseType="lpstr">
      <vt:lpstr>Dotnet_Template</vt:lpstr>
      <vt:lpstr>PowerPoint Presentation</vt:lpstr>
      <vt:lpstr>Bringing Big Data Analytics through Apache Spark to .NET</vt:lpstr>
      <vt:lpstr>What is Apache Spark?</vt:lpstr>
      <vt:lpstr>Big Data</vt:lpstr>
      <vt:lpstr>How can we process it all?</vt:lpstr>
      <vt:lpstr>How can we process it all quickly and efficiently?</vt:lpstr>
      <vt:lpstr>PowerPoint Presentation</vt:lpstr>
      <vt:lpstr>What is Apache Spark?</vt:lpstr>
      <vt:lpstr>A few things you can do with Apache Spark</vt:lpstr>
      <vt:lpstr>PowerPoint Presentation</vt:lpstr>
      <vt:lpstr>PowerPoint Presentation</vt:lpstr>
      <vt:lpstr>PowerPoint Presentation</vt:lpstr>
      <vt:lpstr>PowerPoint Presentation</vt:lpstr>
      <vt:lpstr>How can I use Apache Spark?</vt:lpstr>
      <vt:lpstr>How can I use Apache Spark?</vt:lpstr>
      <vt:lpstr>PowerPoint Presentation</vt:lpstr>
      <vt:lpstr>.NET for Apache Spark</vt:lpstr>
      <vt:lpstr>PowerPoint Presentation</vt:lpstr>
      <vt:lpstr>Customer Success: MSAI</vt:lpstr>
      <vt:lpstr>Spark Scenario: Batch Processing</vt:lpstr>
      <vt:lpstr>Batch Processing</vt:lpstr>
      <vt:lpstr>Batch Processing: Example</vt:lpstr>
      <vt:lpstr>Batch Processing Demo</vt:lpstr>
      <vt:lpstr>Spark Scenario: Machine Learning + Big Data</vt:lpstr>
      <vt:lpstr>ML + Apache Spark</vt:lpstr>
      <vt:lpstr>ML + Apache Spark: Example</vt:lpstr>
      <vt:lpstr>Sentiment Analysis Demo</vt:lpstr>
      <vt:lpstr>Spark Scenario: Structured Streaming</vt:lpstr>
      <vt:lpstr>Structured Streaming</vt:lpstr>
      <vt:lpstr>Structured Streaming: Example</vt:lpstr>
      <vt:lpstr>Structured Streaming Demo</vt:lpstr>
      <vt:lpstr>How can I get started?</vt:lpstr>
      <vt:lpstr>Ways to get involved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Beth Massi</dc:creator>
  <cp:lastModifiedBy>Brigit Murtaugh</cp:lastModifiedBy>
  <cp:revision>2</cp:revision>
  <dcterms:created xsi:type="dcterms:W3CDTF">2018-01-09T22:22:16Z</dcterms:created>
  <dcterms:modified xsi:type="dcterms:W3CDTF">2019-09-24T18:33:04Z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bethma@microsoft.com</vt:lpwstr>
  </property>
  <property fmtid="{D5CDD505-2E9C-101B-9397-08002B2CF9AE}" pid="5" name="MSIP_Label_f42aa342-8706-4288-bd11-ebb85995028c_SetDate">
    <vt:lpwstr>2018-01-09T22:28:27.0429869Z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  <property fmtid="{D5CDD505-2E9C-101B-9397-08002B2CF9AE}" pid="10" name="ContentTypeId">
    <vt:lpwstr>0x010100238B92A587DE1948AF8F3DB63280F7FF</vt:lpwstr>
  </property>
</Properties>
</file>